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6"/>
  </p:notes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74" r:id="rId13"/>
    <p:sldId id="275" r:id="rId14"/>
    <p:sldId id="276" r:id="rId15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4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815F21-036A-4D4D-8501-78DF3691C6E6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2F6113-4B5A-4392-82C9-062D5A1BA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PanelTitle-GrommetsCombin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4"/>
          <p:cNvCxnSpPr/>
          <p:nvPr/>
        </p:nvCxnSpPr>
        <p:spPr>
          <a:xfrm>
            <a:off x="2692400" y="3522663"/>
            <a:ext cx="681513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538" y="5037138"/>
            <a:ext cx="89693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D1CC-AD87-4EA9-9298-D3F20A97AE95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400" y="5037138"/>
            <a:ext cx="52149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675" y="5037138"/>
            <a:ext cx="550863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BE7E7-A2EC-430A-B656-F96270C15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C0E80-DB9C-40F2-97D7-B227494EBA76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3479-4855-49D6-AB28-E33AEB5AD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6FE93-C434-46AE-B4CC-1BC4F35176BE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257F9-505B-410D-B933-111ECEA71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599738" y="28273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</a:rPr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2E3C8-923A-4B0E-8523-AE88D5D7DEE0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47F1C-F4F4-47C9-81B9-8BB3126F5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C977-C828-492E-9EA6-87346298BC7B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07D9B-2F63-4312-B391-68C4C9275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</a:rPr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10599738" y="25987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</a:rPr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BAAEA-7AB8-49DD-B7C4-7636771D35AD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E146E-C2B2-4947-A87C-986A61707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B6006-6C18-4227-A88B-D45B6241E3E9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D5112-3FB7-40C3-880C-BA973746F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B2165-DF2C-431A-AEAA-A401270CB8B5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3E75-160D-4283-88FE-751B8ECFB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886460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2EAD4-7355-444B-9B8A-CF611667B583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F96E0-C6FD-4617-8C1C-B3B187DD8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DB9E0-1BB3-448F-8408-3EC55A7CA139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CEBBC-83FD-4586-8CA3-6A94334A3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>
            <a:off x="2012950" y="3709988"/>
            <a:ext cx="81629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57818-2183-4D89-82BA-6F9A2713CE57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61E4-09F6-4E7E-A5EB-1A5C7848A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68389-FB04-4C65-9619-9FB65944666F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82124-1401-4A3B-932A-EF4FFAA19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DE9CF-4C64-4D12-AF4C-23469B2D46C5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1022D-30A6-41F2-8AB0-DEE933E9B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753F-D6D3-43E5-AE7C-958B39712C69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A1C1-B334-4A37-BA43-1D361C894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00081-8C7C-4A0E-9552-0305F3B64465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48CFE-F2E9-4330-9DCE-74E6FC3E1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395413" y="2913063"/>
            <a:ext cx="35147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D34A7-B7E2-4517-BD3B-33DCAAF8F835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3DE8-897E-42AE-90CE-C7461A63C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E0559-DD90-450C-8503-C7E8172B7412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3D792-6DD5-46BE-BCF7-A8F4D6F5E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D-PanelContent-GrommetsCombined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13275775-B279-47EF-B50F-A28579788D34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0A0DBF3-FD57-49CB-8D49-2FE3D156B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79" r:id="rId7"/>
    <p:sldLayoutId id="2147483786" r:id="rId8"/>
    <p:sldLayoutId id="2147483778" r:id="rId9"/>
    <p:sldLayoutId id="2147483777" r:id="rId10"/>
    <p:sldLayoutId id="2147483787" r:id="rId11"/>
    <p:sldLayoutId id="2147483788" r:id="rId12"/>
    <p:sldLayoutId id="2147483776" r:id="rId13"/>
    <p:sldLayoutId id="2147483789" r:id="rId14"/>
    <p:sldLayoutId id="2147483790" r:id="rId15"/>
    <p:sldLayoutId id="2147483791" r:id="rId16"/>
    <p:sldLayoutId id="2147483792" r:id="rId17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4888" y="1528763"/>
            <a:ext cx="8874125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/>
            <a:r>
              <a:rPr lang="uk-UA" sz="3600" b="1" i="1" dirty="0" smtClean="0">
                <a:latin typeface="Garamond" pitchFamily="18" charset="0"/>
              </a:rPr>
              <a:t>Завдання навчання </a:t>
            </a:r>
            <a:r>
              <a:rPr lang="uk-UA" sz="3600" b="1" i="1" dirty="0">
                <a:latin typeface="Garamond" pitchFamily="18" charset="0"/>
              </a:rPr>
              <a:t>і виховання дітей </a:t>
            </a:r>
            <a:r>
              <a:rPr lang="uk-UA" sz="3600" b="1" i="1" dirty="0" smtClean="0">
                <a:latin typeface="Garamond" pitchFamily="18" charset="0"/>
              </a:rPr>
              <a:t> 5 року життя відповідно </a:t>
            </a:r>
            <a:r>
              <a:rPr lang="uk-UA" sz="3600" b="1" i="1" dirty="0">
                <a:latin typeface="Garamond" pitchFamily="18" charset="0"/>
              </a:rPr>
              <a:t>до Освітньої програми для дітей </a:t>
            </a:r>
            <a:r>
              <a:rPr lang="uk-UA" sz="3600" b="1" i="1" dirty="0" smtClean="0">
                <a:latin typeface="Garamond" pitchFamily="18" charset="0"/>
              </a:rPr>
              <a:t> від </a:t>
            </a:r>
            <a:r>
              <a:rPr lang="uk-UA" sz="3600" b="1" i="1" dirty="0">
                <a:latin typeface="Garamond" pitchFamily="18" charset="0"/>
              </a:rPr>
              <a:t>2 до 7 років «Дитина</a:t>
            </a:r>
            <a:r>
              <a:rPr lang="uk-UA" sz="3600" b="1" i="1" dirty="0" smtClean="0">
                <a:latin typeface="Garamond" pitchFamily="18" charset="0"/>
              </a:rPr>
              <a:t>»</a:t>
            </a:r>
            <a:endParaRPr lang="uk-UA" sz="3600" b="1" i="1" dirty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9563" y="236538"/>
            <a:ext cx="9498012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solidFill>
                  <a:srgbClr val="FF0000"/>
                </a:solidFill>
                <a:latin typeface="+mn-lt"/>
              </a:rPr>
              <a:t>Віконечко у природу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70C0"/>
                </a:solidFill>
                <a:latin typeface="+mn-lt"/>
              </a:rPr>
              <a:t>Завдання і зміст</a:t>
            </a:r>
            <a:endParaRPr lang="ru-RU" sz="3200" dirty="0">
              <a:solidFill>
                <a:srgbClr val="0070C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+mn-lt"/>
              </a:rPr>
              <a:t>  </a:t>
            </a:r>
            <a:r>
              <a:rPr lang="uk-UA" sz="2000" dirty="0">
                <a:latin typeface="+mn-lt"/>
              </a:rPr>
              <a:t>	Розвивати  у дітей інтерес до розмаїття світу природи, щире зацікавлення всіма формами  життя у ній;   </a:t>
            </a:r>
            <a:endParaRPr lang="ru-RU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000" dirty="0">
                <a:latin typeface="+mn-lt"/>
              </a:rPr>
              <a:t>Розширювати уявлення дітей про естетичну своєрідність природи в різні пори року; </a:t>
            </a: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+mn-lt"/>
              </a:rPr>
              <a:t>збагачувати уявлення вихованців про об’єкти живої і неживої природи, про зв'язки між явищами природи, про середовище існування тварин (диких і свійських);</a:t>
            </a:r>
            <a:endParaRPr lang="ru-RU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000" dirty="0">
                <a:latin typeface="+mn-lt"/>
              </a:rPr>
              <a:t>Залучати   дітей   до   різних   видів   діяльності в природі   (індивідуальних, групових), до різних форм творчого освоєння природно-прекрасного,  до різних видів роботи з природними матеріалами, до діяльності по догляду за рослинами і тваринами; </a:t>
            </a:r>
            <a:endParaRPr lang="ru-RU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000" dirty="0">
                <a:latin typeface="+mn-lt"/>
              </a:rPr>
              <a:t>Виховувати в дітей шанобливе ставлення до всіх виявів життя в природі, уміння бути обережними з метою  не зашкодити довкіллю, передбачати позитивні й негативні наслідки втручання  в життя природи</a:t>
            </a: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5275" y="1282700"/>
            <a:ext cx="11896725" cy="3354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solidFill>
                  <a:srgbClr val="FF0000"/>
                </a:solidFill>
                <a:latin typeface="+mn-lt"/>
              </a:rPr>
              <a:t>Математична скарбничка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B0F0"/>
                </a:solidFill>
                <a:latin typeface="+mn-lt"/>
              </a:rPr>
              <a:t>Завдання і зміст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latin typeface="+mn-lt"/>
              </a:rPr>
              <a:t>      </a:t>
            </a:r>
            <a:r>
              <a:rPr lang="uk-UA" sz="2800" dirty="0">
                <a:latin typeface="+mn-lt"/>
              </a:rPr>
              <a:t>Забезпечення   тісного   зв'язку   між   оволодінням  математичними   уявленнями,   кількісними   відно­шеннями і діяльністю дітей у побуті,  грі,  під час виконання спеціальних вправ. Разом з тим окреслене коло   математичних  знань   має   виступати  </a:t>
            </a:r>
            <a:r>
              <a:rPr lang="uk-UA" sz="2800" dirty="0" err="1">
                <a:latin typeface="+mn-lt"/>
              </a:rPr>
              <a:t>рельєфніше</a:t>
            </a:r>
            <a:r>
              <a:rPr lang="uk-UA" sz="2800" dirty="0">
                <a:latin typeface="+mn-lt"/>
              </a:rPr>
              <a:t>,   як специфічний  вид діяльності.</a:t>
            </a: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2088" y="1887538"/>
            <a:ext cx="11999912" cy="434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+mn-lt"/>
              </a:rPr>
              <a:t>ЧАРІВНІ ФАРБИ І ТАЛАНОВИТІ ПАЛЬЧИКИ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rgbClr val="00B0F0"/>
                </a:solidFill>
                <a:latin typeface="+mn-lt"/>
              </a:rPr>
              <a:t>Завдання</a:t>
            </a:r>
            <a:r>
              <a:rPr lang="ru-RU" sz="2800" dirty="0">
                <a:solidFill>
                  <a:srgbClr val="00B0F0"/>
                </a:solidFill>
                <a:latin typeface="+mn-lt"/>
              </a:rPr>
              <a:t> і </a:t>
            </a:r>
            <a:r>
              <a:rPr lang="ru-RU" sz="2800" dirty="0" err="1">
                <a:solidFill>
                  <a:srgbClr val="00B0F0"/>
                </a:solidFill>
                <a:latin typeface="+mn-lt"/>
              </a:rPr>
              <a:t>зміст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err="1">
                <a:latin typeface="+mn-lt"/>
              </a:rPr>
              <a:t>розвивати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інтерес</a:t>
            </a:r>
            <a:r>
              <a:rPr lang="ru-RU" b="1" dirty="0">
                <a:latin typeface="+mn-lt"/>
              </a:rPr>
              <a:t> до </a:t>
            </a:r>
            <a:r>
              <a:rPr lang="ru-RU" b="1" dirty="0" err="1">
                <a:latin typeface="+mn-lt"/>
              </a:rPr>
              <a:t>матеріалів</a:t>
            </a:r>
            <a:r>
              <a:rPr lang="ru-RU" b="1" dirty="0">
                <a:latin typeface="+mn-lt"/>
              </a:rPr>
              <a:t> та </a:t>
            </a:r>
            <a:r>
              <a:rPr lang="ru-RU" b="1" dirty="0" err="1">
                <a:latin typeface="+mn-lt"/>
              </a:rPr>
              <a:t>їх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властивостей</a:t>
            </a:r>
            <a:r>
              <a:rPr lang="ru-RU" b="1" dirty="0">
                <a:latin typeface="+mn-lt"/>
              </a:rPr>
              <a:t> до </a:t>
            </a:r>
            <a:r>
              <a:rPr lang="ru-RU" b="1" dirty="0" err="1">
                <a:latin typeface="+mn-lt"/>
              </a:rPr>
              <a:t>експериментування</a:t>
            </a:r>
            <a:r>
              <a:rPr lang="ru-RU" b="1" dirty="0">
                <a:latin typeface="+mn-lt"/>
              </a:rPr>
              <a:t> з </a:t>
            </a:r>
            <a:r>
              <a:rPr lang="ru-RU" b="1" dirty="0" err="1">
                <a:latin typeface="+mn-lt"/>
              </a:rPr>
              <a:t>фарбами</a:t>
            </a:r>
            <a:r>
              <a:rPr lang="ru-RU" b="1" dirty="0">
                <a:latin typeface="+mn-lt"/>
              </a:rPr>
              <a:t>, глиною, </a:t>
            </a:r>
            <a:r>
              <a:rPr lang="ru-RU" b="1" dirty="0" err="1">
                <a:latin typeface="+mn-lt"/>
              </a:rPr>
              <a:t>пластиліном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іншими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матеріалами</a:t>
            </a:r>
            <a:r>
              <a:rPr lang="ru-RU" b="1" dirty="0">
                <a:latin typeface="+mn-lt"/>
              </a:rPr>
              <a:t>, до </a:t>
            </a:r>
            <a:r>
              <a:rPr lang="ru-RU" b="1" dirty="0" err="1">
                <a:latin typeface="+mn-lt"/>
              </a:rPr>
              <a:t>створення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нових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образів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гармонійної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поєднання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різних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матеріалів</a:t>
            </a:r>
            <a:r>
              <a:rPr lang="ru-RU" b="1" dirty="0">
                <a:latin typeface="+mn-lt"/>
              </a:rPr>
              <a:t> (</a:t>
            </a:r>
            <a:r>
              <a:rPr lang="ru-RU" b="1" dirty="0" err="1">
                <a:latin typeface="+mn-lt"/>
              </a:rPr>
              <a:t>колаж</a:t>
            </a:r>
            <a:r>
              <a:rPr lang="ru-RU" b="1" dirty="0">
                <a:latin typeface="+mn-lt"/>
              </a:rPr>
              <a:t>, пластика з </a:t>
            </a:r>
            <a:r>
              <a:rPr lang="ru-RU" b="1" dirty="0" err="1">
                <a:latin typeface="+mn-lt"/>
              </a:rPr>
              <a:t>природним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матеріалом</a:t>
            </a:r>
            <a:r>
              <a:rPr lang="ru-RU" b="1" dirty="0">
                <a:latin typeface="+mn-lt"/>
              </a:rPr>
              <a:t>); </a:t>
            </a:r>
            <a:r>
              <a:rPr lang="ru-RU" b="1" dirty="0" err="1">
                <a:latin typeface="+mn-lt"/>
              </a:rPr>
              <a:t>учити</a:t>
            </a:r>
            <a:r>
              <a:rPr lang="ru-RU" b="1" dirty="0">
                <a:latin typeface="+mn-lt"/>
              </a:rPr>
              <a:t> способам </a:t>
            </a:r>
            <a:r>
              <a:rPr lang="ru-RU" b="1" dirty="0" err="1">
                <a:latin typeface="+mn-lt"/>
              </a:rPr>
              <a:t>зображення</a:t>
            </a:r>
            <a:r>
              <a:rPr lang="ru-RU" b="1" dirty="0">
                <a:latin typeface="+mn-lt"/>
              </a:rPr>
              <a:t> на </a:t>
            </a:r>
            <a:r>
              <a:rPr lang="ru-RU" b="1" dirty="0" err="1">
                <a:latin typeface="+mn-lt"/>
              </a:rPr>
              <a:t>папері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різноманітних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ліній</a:t>
            </a:r>
            <a:r>
              <a:rPr lang="ru-RU" b="1" dirty="0">
                <a:latin typeface="+mn-lt"/>
              </a:rPr>
              <a:t>,   </a:t>
            </a:r>
            <a:r>
              <a:rPr lang="ru-RU" b="1" dirty="0" err="1">
                <a:latin typeface="+mn-lt"/>
              </a:rPr>
              <a:t>характеризуючи</a:t>
            </a:r>
            <a:r>
              <a:rPr lang="ru-RU" b="1" dirty="0">
                <a:latin typeface="+mn-lt"/>
              </a:rPr>
              <a:t>  </a:t>
            </a:r>
            <a:r>
              <a:rPr lang="ru-RU" b="1" dirty="0" err="1">
                <a:latin typeface="+mn-lt"/>
              </a:rPr>
              <a:t>їх</a:t>
            </a:r>
            <a:r>
              <a:rPr lang="ru-RU" b="1" dirty="0">
                <a:latin typeface="+mn-lt"/>
              </a:rPr>
              <a:t>  як  </a:t>
            </a:r>
            <a:r>
              <a:rPr lang="ru-RU" b="1" dirty="0" err="1">
                <a:latin typeface="+mn-lt"/>
              </a:rPr>
              <a:t>хвилясті</a:t>
            </a:r>
            <a:r>
              <a:rPr lang="ru-RU" b="1" dirty="0">
                <a:latin typeface="+mn-lt"/>
              </a:rPr>
              <a:t>   (</a:t>
            </a:r>
            <a:r>
              <a:rPr lang="ru-RU" b="1" dirty="0" err="1">
                <a:latin typeface="+mn-lt"/>
              </a:rPr>
              <a:t>ласкаві</a:t>
            </a:r>
            <a:r>
              <a:rPr lang="ru-RU" b="1" dirty="0">
                <a:latin typeface="+mn-lt"/>
              </a:rPr>
              <a:t>), (</a:t>
            </a:r>
            <a:r>
              <a:rPr lang="ru-RU" b="1" dirty="0" err="1">
                <a:latin typeface="+mn-lt"/>
              </a:rPr>
              <a:t>колючі</a:t>
            </a:r>
            <a:r>
              <a:rPr lang="ru-RU" b="1" dirty="0">
                <a:latin typeface="+mn-lt"/>
              </a:rPr>
              <a:t>),    </a:t>
            </a:r>
            <a:r>
              <a:rPr lang="ru-RU" b="1" dirty="0" err="1">
                <a:latin typeface="+mn-lt"/>
              </a:rPr>
              <a:t>навкісні</a:t>
            </a:r>
            <a:r>
              <a:rPr lang="ru-RU" b="1" dirty="0">
                <a:latin typeface="+mn-lt"/>
              </a:rPr>
              <a:t>    (</a:t>
            </a:r>
            <a:r>
              <a:rPr lang="ru-RU" b="1" dirty="0" err="1">
                <a:latin typeface="+mn-lt"/>
              </a:rPr>
              <a:t>енергійні</a:t>
            </a:r>
            <a:r>
              <a:rPr lang="ru-RU" b="1" dirty="0">
                <a:latin typeface="+mn-lt"/>
              </a:rPr>
              <a:t>),    </a:t>
            </a:r>
            <a:r>
              <a:rPr lang="ru-RU" b="1" dirty="0" err="1">
                <a:latin typeface="+mn-lt"/>
              </a:rPr>
              <a:t>закруглені</a:t>
            </a:r>
            <a:r>
              <a:rPr lang="ru-RU" b="1" dirty="0">
                <a:latin typeface="+mn-lt"/>
              </a:rPr>
              <a:t>    (</a:t>
            </a:r>
            <a:r>
              <a:rPr lang="ru-RU" b="1" dirty="0" err="1">
                <a:latin typeface="+mn-lt"/>
              </a:rPr>
              <a:t>сумні</a:t>
            </a:r>
            <a:r>
              <a:rPr lang="ru-RU" b="1" dirty="0">
                <a:latin typeface="+mn-lt"/>
              </a:rPr>
              <a:t>) та </a:t>
            </a:r>
            <a:r>
              <a:rPr lang="ru-RU" b="1" dirty="0" err="1">
                <a:latin typeface="+mn-lt"/>
              </a:rPr>
              <a:t>інші</a:t>
            </a:r>
            <a:r>
              <a:rPr lang="ru-RU" b="1" dirty="0">
                <a:latin typeface="+mn-lt"/>
              </a:rPr>
              <a:t>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err="1">
                <a:latin typeface="+mn-lt"/>
              </a:rPr>
              <a:t>учити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змішувати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фарби</a:t>
            </a:r>
            <a:r>
              <a:rPr lang="ru-RU" b="1" dirty="0">
                <a:latin typeface="+mn-lt"/>
              </a:rPr>
              <a:t> для </a:t>
            </a:r>
            <a:r>
              <a:rPr lang="ru-RU" b="1" dirty="0" err="1">
                <a:latin typeface="+mn-lt"/>
              </a:rPr>
              <a:t>отримання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нових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кольорів</a:t>
            </a:r>
            <a:r>
              <a:rPr lang="ru-RU" b="1" dirty="0">
                <a:latin typeface="+mn-lt"/>
              </a:rPr>
              <a:t>; </a:t>
            </a:r>
            <a:r>
              <a:rPr lang="ru-RU" b="1" dirty="0" err="1">
                <a:latin typeface="+mn-lt"/>
              </a:rPr>
              <a:t>яскраві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соковиті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відкриті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кольори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робити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лагіднішими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спокійнішими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додаючи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білої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фарби</a:t>
            </a:r>
            <a:r>
              <a:rPr lang="ru-RU" b="1" dirty="0">
                <a:latin typeface="+mn-lt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err="1">
                <a:latin typeface="+mn-lt"/>
              </a:rPr>
              <a:t>забезпечити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оволодіння</a:t>
            </a:r>
            <a:r>
              <a:rPr lang="ru-RU" b="1" dirty="0">
                <a:latin typeface="+mn-lt"/>
              </a:rPr>
              <a:t> способами </a:t>
            </a:r>
            <a:r>
              <a:rPr lang="ru-RU" b="1" dirty="0" err="1">
                <a:latin typeface="+mn-lt"/>
              </a:rPr>
              <a:t>ліплення</a:t>
            </a:r>
            <a:r>
              <a:rPr lang="ru-RU" b="1" dirty="0">
                <a:latin typeface="+mn-lt"/>
              </a:rPr>
              <a:t> (</a:t>
            </a:r>
            <a:r>
              <a:rPr lang="ru-RU" b="1" dirty="0" err="1">
                <a:latin typeface="+mn-lt"/>
              </a:rPr>
              <a:t>скочування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розкочування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розплющування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притискання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витягування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відривання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поєднання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загинання</a:t>
            </a:r>
            <a:r>
              <a:rPr lang="ru-RU" b="1" dirty="0">
                <a:latin typeface="+mn-lt"/>
              </a:rPr>
              <a:t> та </a:t>
            </a:r>
            <a:r>
              <a:rPr lang="ru-RU" b="1" dirty="0" err="1">
                <a:latin typeface="+mn-lt"/>
              </a:rPr>
              <a:t>загострювання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валикоподібних</a:t>
            </a:r>
            <a:r>
              <a:rPr lang="ru-RU" b="1" dirty="0">
                <a:latin typeface="+mn-lt"/>
              </a:rPr>
              <a:t> форм, </a:t>
            </a:r>
            <a:r>
              <a:rPr lang="ru-RU" b="1" dirty="0" err="1">
                <a:latin typeface="+mn-lt"/>
              </a:rPr>
              <a:t>загинання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країв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розплющеної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форми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вдавлювання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пальцями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округлої</a:t>
            </a:r>
            <a:r>
              <a:rPr lang="ru-RU" b="1" dirty="0">
                <a:latin typeface="+mn-lt"/>
              </a:rPr>
              <a:t> та </a:t>
            </a:r>
            <a:r>
              <a:rPr lang="ru-RU" b="1" dirty="0" err="1">
                <a:latin typeface="+mn-lt"/>
              </a:rPr>
              <a:t>овальної</a:t>
            </a:r>
            <a:r>
              <a:rPr lang="ru-RU" b="1" dirty="0">
                <a:latin typeface="+mn-lt"/>
              </a:rPr>
              <a:t> форм, </a:t>
            </a:r>
            <a:r>
              <a:rPr lang="ru-RU" b="1" dirty="0" err="1">
                <a:latin typeface="+mn-lt"/>
              </a:rPr>
              <a:t>з'єднання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частин</a:t>
            </a:r>
            <a:r>
              <a:rPr lang="ru-RU" b="1" dirty="0">
                <a:latin typeface="+mn-lt"/>
              </a:rPr>
              <a:t> шляхом </a:t>
            </a:r>
            <a:r>
              <a:rPr lang="ru-RU" b="1" dirty="0" err="1">
                <a:latin typeface="+mn-lt"/>
              </a:rPr>
              <a:t>прикладання</a:t>
            </a:r>
            <a:r>
              <a:rPr lang="ru-RU" b="1" dirty="0">
                <a:latin typeface="+mn-lt"/>
              </a:rPr>
              <a:t> і </a:t>
            </a:r>
            <a:r>
              <a:rPr lang="ru-RU" b="1" dirty="0" err="1">
                <a:latin typeface="+mn-lt"/>
              </a:rPr>
              <a:t>притискання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проробляючи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деталі</a:t>
            </a:r>
            <a:r>
              <a:rPr lang="ru-RU" b="1" dirty="0">
                <a:latin typeface="+mn-lt"/>
              </a:rPr>
              <a:t> пальчиком </a:t>
            </a:r>
            <a:r>
              <a:rPr lang="ru-RU" b="1" dirty="0" err="1">
                <a:latin typeface="+mn-lt"/>
              </a:rPr>
              <a:t>чи</a:t>
            </a:r>
            <a:r>
              <a:rPr lang="ru-RU" b="1" dirty="0">
                <a:latin typeface="+mn-lt"/>
              </a:rPr>
              <a:t> стекою);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err="1">
                <a:latin typeface="+mn-lt"/>
              </a:rPr>
              <a:t>виховувати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дбайливе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ставлення</a:t>
            </a:r>
            <a:r>
              <a:rPr lang="ru-RU" b="1" dirty="0">
                <a:latin typeface="+mn-lt"/>
              </a:rPr>
              <a:t> до </a:t>
            </a:r>
            <a:r>
              <a:rPr lang="ru-RU" b="1" dirty="0" err="1">
                <a:latin typeface="+mn-lt"/>
              </a:rPr>
              <a:t>фарб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пензлів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олівців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паперу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глини</a:t>
            </a:r>
            <a:r>
              <a:rPr lang="ru-RU" b="1" dirty="0">
                <a:latin typeface="+mn-lt"/>
              </a:rPr>
              <a:t> — вони </a:t>
            </a:r>
            <a:r>
              <a:rPr lang="ru-RU" b="1" dirty="0" err="1">
                <a:latin typeface="+mn-lt"/>
              </a:rPr>
              <a:t>чарівники</a:t>
            </a:r>
            <a:r>
              <a:rPr lang="ru-RU" b="1" dirty="0">
                <a:latin typeface="+mn-lt"/>
              </a:rPr>
              <a:t> і </a:t>
            </a:r>
            <a:r>
              <a:rPr lang="ru-RU" b="1" dirty="0" err="1">
                <a:latin typeface="+mn-lt"/>
              </a:rPr>
              <a:t>дітям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допомагають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творити</a:t>
            </a:r>
            <a:r>
              <a:rPr lang="ru-RU" b="1" dirty="0">
                <a:latin typeface="+mn-lt"/>
              </a:rPr>
              <a:t> дива, як </a:t>
            </a:r>
            <a:r>
              <a:rPr lang="ru-RU" b="1" dirty="0" err="1">
                <a:latin typeface="+mn-lt"/>
              </a:rPr>
              <a:t>добрі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друзі</a:t>
            </a:r>
            <a:r>
              <a:rPr lang="ru-RU" b="1" dirty="0">
                <a:latin typeface="+mn-lt"/>
              </a:rPr>
              <a:t> й </a:t>
            </a:r>
            <a:r>
              <a:rPr lang="ru-RU" b="1" dirty="0" err="1">
                <a:latin typeface="+mn-lt"/>
              </a:rPr>
              <a:t>помічники</a:t>
            </a:r>
            <a:r>
              <a:rPr lang="ru-RU" b="1" dirty="0">
                <a:latin typeface="+mn-lt"/>
              </a:rPr>
              <a:t>, з ними </a:t>
            </a:r>
            <a:r>
              <a:rPr lang="ru-RU" b="1" dirty="0" err="1">
                <a:latin typeface="+mn-lt"/>
              </a:rPr>
              <a:t>приємно</a:t>
            </a:r>
            <a:r>
              <a:rPr lang="ru-RU" b="1" dirty="0">
                <a:latin typeface="+mn-lt"/>
              </a:rPr>
              <a:t>, </a:t>
            </a:r>
            <a:r>
              <a:rPr lang="ru-RU" b="1" dirty="0" err="1">
                <a:latin typeface="+mn-lt"/>
              </a:rPr>
              <a:t>цікаво</a:t>
            </a:r>
            <a:r>
              <a:rPr lang="ru-RU" b="1" dirty="0">
                <a:latin typeface="+mn-lt"/>
              </a:rPr>
              <a:t> і весело, тому </a:t>
            </a:r>
            <a:r>
              <a:rPr lang="ru-RU" b="1" dirty="0" err="1">
                <a:latin typeface="+mn-lt"/>
              </a:rPr>
              <a:t>їх</a:t>
            </a:r>
            <a:r>
              <a:rPr lang="ru-RU" b="1" dirty="0">
                <a:latin typeface="+mn-lt"/>
              </a:rPr>
              <a:t> треба </a:t>
            </a:r>
            <a:r>
              <a:rPr lang="ru-RU" b="1" dirty="0" err="1">
                <a:latin typeface="+mn-lt"/>
              </a:rPr>
              <a:t>доглядати</a:t>
            </a:r>
            <a:r>
              <a:rPr lang="ru-RU" b="1" dirty="0">
                <a:latin typeface="+mn-lt"/>
              </a:rPr>
              <a:t> і </a:t>
            </a:r>
            <a:r>
              <a:rPr lang="ru-RU" b="1" dirty="0" err="1">
                <a:latin typeface="+mn-lt"/>
              </a:rPr>
              <a:t>берегти</a:t>
            </a:r>
            <a:r>
              <a:rPr lang="ru-RU" b="1" dirty="0">
                <a:latin typeface="+mn-lt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0825" y="354013"/>
            <a:ext cx="11650663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+mn-lt"/>
              </a:rPr>
              <a:t>ПРИВЧАЄМОСЬ ПРАЦЮВАТИ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F0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rgbClr val="00B0F0"/>
                </a:solidFill>
                <a:latin typeface="+mn-lt"/>
              </a:rPr>
              <a:t>Завдання</a:t>
            </a:r>
            <a:r>
              <a:rPr lang="ru-RU" sz="2800" b="1" dirty="0">
                <a:solidFill>
                  <a:srgbClr val="00B0F0"/>
                </a:solidFill>
                <a:latin typeface="+mn-lt"/>
              </a:rPr>
              <a:t>  і </a:t>
            </a:r>
            <a:r>
              <a:rPr lang="ru-RU" sz="2800" b="1" dirty="0" err="1">
                <a:solidFill>
                  <a:srgbClr val="00B0F0"/>
                </a:solidFill>
                <a:latin typeface="+mn-lt"/>
              </a:rPr>
              <a:t>зміст</a:t>
            </a:r>
            <a:endParaRPr lang="ru-RU" sz="2800" b="1" dirty="0">
              <a:solidFill>
                <a:srgbClr val="00B0F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atin typeface="+mn-lt"/>
              </a:rPr>
              <a:t>  </a:t>
            </a:r>
            <a:r>
              <a:rPr lang="ru-RU" sz="2400" dirty="0" err="1">
                <a:latin typeface="+mn-lt"/>
              </a:rPr>
              <a:t>Привчати</a:t>
            </a:r>
            <a:r>
              <a:rPr lang="ru-RU" sz="2400" dirty="0">
                <a:latin typeface="+mn-lt"/>
              </a:rPr>
              <a:t>  </a:t>
            </a:r>
            <a:r>
              <a:rPr lang="ru-RU" sz="2400" dirty="0" err="1">
                <a:latin typeface="+mn-lt"/>
              </a:rPr>
              <a:t>дітей</a:t>
            </a:r>
            <a:r>
              <a:rPr lang="ru-RU" sz="2400" dirty="0">
                <a:latin typeface="+mn-lt"/>
              </a:rPr>
              <a:t>  до  </a:t>
            </a:r>
            <a:r>
              <a:rPr lang="ru-RU" sz="2400" dirty="0" err="1">
                <a:latin typeface="+mn-lt"/>
              </a:rPr>
              <a:t>самостійності</a:t>
            </a:r>
            <a:r>
              <a:rPr lang="ru-RU" sz="2400" dirty="0">
                <a:latin typeface="+mn-lt"/>
              </a:rPr>
              <a:t>,   </a:t>
            </a:r>
            <a:r>
              <a:rPr lang="ru-RU" sz="2400" dirty="0" err="1">
                <a:latin typeface="+mn-lt"/>
              </a:rPr>
              <a:t>виконання</a:t>
            </a:r>
            <a:r>
              <a:rPr lang="ru-RU" sz="2400" dirty="0">
                <a:latin typeface="+mn-lt"/>
              </a:rPr>
              <a:t>  </a:t>
            </a:r>
            <a:r>
              <a:rPr lang="ru-RU" sz="2400" dirty="0" err="1">
                <a:latin typeface="+mn-lt"/>
              </a:rPr>
              <a:t>доручень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участі</a:t>
            </a:r>
            <a:r>
              <a:rPr lang="ru-RU" sz="2400" dirty="0">
                <a:latin typeface="+mn-lt"/>
              </a:rPr>
              <a:t> у </a:t>
            </a:r>
            <a:r>
              <a:rPr lang="ru-RU" sz="2400" dirty="0" err="1">
                <a:latin typeface="+mn-lt"/>
              </a:rPr>
              <a:t>спільній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праці</a:t>
            </a:r>
            <a:r>
              <a:rPr lang="ru-RU" sz="2400" dirty="0">
                <a:latin typeface="+mn-lt"/>
              </a:rPr>
              <a:t>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       </a:t>
            </a:r>
            <a:r>
              <a:rPr lang="ru-RU" sz="2400" dirty="0" err="1">
                <a:latin typeface="+mn-lt"/>
              </a:rPr>
              <a:t>виробляти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вміння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визначати</a:t>
            </a:r>
            <a:r>
              <a:rPr lang="ru-RU" sz="2400" dirty="0">
                <a:latin typeface="+mn-lt"/>
              </a:rPr>
              <a:t>   мету  </a:t>
            </a:r>
            <a:r>
              <a:rPr lang="ru-RU" sz="2400" dirty="0" err="1">
                <a:latin typeface="+mn-lt"/>
              </a:rPr>
              <a:t>праці</a:t>
            </a:r>
            <a:r>
              <a:rPr lang="ru-RU" sz="2400" dirty="0">
                <a:latin typeface="+mn-lt"/>
              </a:rPr>
              <a:t>,   з  </a:t>
            </a:r>
            <a:r>
              <a:rPr lang="ru-RU" sz="2400" dirty="0" err="1">
                <a:latin typeface="+mn-lt"/>
              </a:rPr>
              <a:t>допомогою</a:t>
            </a:r>
            <a:r>
              <a:rPr lang="ru-RU" sz="2400" dirty="0">
                <a:latin typeface="+mn-lt"/>
              </a:rPr>
              <a:t>   </a:t>
            </a:r>
            <a:r>
              <a:rPr lang="ru-RU" sz="2400" dirty="0" err="1">
                <a:latin typeface="+mn-lt"/>
              </a:rPr>
              <a:t>вихователя</a:t>
            </a: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+mn-lt"/>
              </a:rPr>
              <a:t>планувати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послідовність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трудових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дій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вибирати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обладнання</a:t>
            </a: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і </a:t>
            </a:r>
            <a:r>
              <a:rPr lang="ru-RU" sz="2400" dirty="0" err="1">
                <a:latin typeface="+mn-lt"/>
              </a:rPr>
              <a:t>розмішувати</a:t>
            </a:r>
            <a:r>
              <a:rPr lang="ru-RU" sz="2400" dirty="0">
                <a:latin typeface="+mn-lt"/>
              </a:rPr>
              <a:t>  </a:t>
            </a:r>
            <a:r>
              <a:rPr lang="ru-RU" sz="2400" dirty="0" err="1">
                <a:latin typeface="+mn-lt"/>
              </a:rPr>
              <a:t>його</a:t>
            </a:r>
            <a:r>
              <a:rPr lang="ru-RU" sz="2400" dirty="0">
                <a:latin typeface="+mn-lt"/>
              </a:rPr>
              <a:t> на столах;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Допомагати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виконувати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дії</a:t>
            </a:r>
            <a:r>
              <a:rPr lang="ru-RU" sz="2400" dirty="0">
                <a:latin typeface="+mn-lt"/>
              </a:rPr>
              <a:t> у </a:t>
            </a:r>
            <a:r>
              <a:rPr lang="ru-RU" sz="2400" dirty="0" err="1">
                <a:latin typeface="+mn-lt"/>
              </a:rPr>
              <a:t>визначеній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послідовності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досягати</a:t>
            </a:r>
            <a:r>
              <a:rPr lang="ru-RU" sz="2400" dirty="0">
                <a:latin typeface="+mn-lt"/>
              </a:rPr>
              <a:t> мети </a:t>
            </a:r>
            <a:r>
              <a:rPr lang="ru-RU" sz="2400" dirty="0" err="1">
                <a:latin typeface="+mn-lt"/>
              </a:rPr>
              <a:t>праці</a:t>
            </a:r>
            <a:r>
              <a:rPr lang="ru-RU" sz="2400" dirty="0">
                <a:latin typeface="+mn-lt"/>
              </a:rPr>
              <a:t> («</a:t>
            </a:r>
            <a:r>
              <a:rPr lang="ru-RU" sz="2400" dirty="0" err="1">
                <a:latin typeface="+mn-lt"/>
              </a:rPr>
              <a:t>Кінець</a:t>
            </a:r>
            <a:r>
              <a:rPr lang="ru-RU" sz="2400" dirty="0">
                <a:latin typeface="+mn-lt"/>
              </a:rPr>
              <a:t> — </a:t>
            </a:r>
            <a:r>
              <a:rPr lang="ru-RU" sz="2400" dirty="0" err="1">
                <a:latin typeface="+mn-lt"/>
              </a:rPr>
              <a:t>ділу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вінець</a:t>
            </a:r>
            <a:r>
              <a:rPr lang="ru-RU" sz="2400" dirty="0">
                <a:latin typeface="+mn-lt"/>
              </a:rPr>
              <a:t>», «Не той </a:t>
            </a:r>
            <a:r>
              <a:rPr lang="ru-RU" sz="2400" dirty="0" err="1">
                <a:latin typeface="+mn-lt"/>
              </a:rPr>
              <a:t>молодець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хто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починає</a:t>
            </a:r>
            <a:r>
              <a:rPr lang="ru-RU" sz="2400" dirty="0">
                <a:latin typeface="+mn-lt"/>
              </a:rPr>
              <a:t>, а той, </a:t>
            </a:r>
            <a:r>
              <a:rPr lang="ru-RU" sz="2400" dirty="0" err="1">
                <a:latin typeface="+mn-lt"/>
              </a:rPr>
              <a:t>хто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закінчує</a:t>
            </a:r>
            <a:r>
              <a:rPr lang="ru-RU" sz="2400" dirty="0">
                <a:latin typeface="+mn-lt"/>
              </a:rPr>
              <a:t>»);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виховувати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вміння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спілкуватися</a:t>
            </a:r>
            <a:r>
              <a:rPr lang="ru-RU" sz="2400" dirty="0">
                <a:latin typeface="+mn-lt"/>
              </a:rPr>
              <a:t> в </a:t>
            </a:r>
            <a:r>
              <a:rPr lang="ru-RU" sz="2400" dirty="0" err="1">
                <a:latin typeface="+mn-lt"/>
              </a:rPr>
              <a:t>ході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колективної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праці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прибирати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місця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після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закінчення</a:t>
            </a:r>
            <a:r>
              <a:rPr lang="ru-RU" sz="2400" dirty="0">
                <a:latin typeface="+mn-lt"/>
              </a:rPr>
              <a:t> занять та </a:t>
            </a:r>
            <a:r>
              <a:rPr lang="ru-RU" sz="2400" dirty="0" err="1">
                <a:latin typeface="+mn-lt"/>
              </a:rPr>
              <a:t>ігор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дбайливо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ставитися</a:t>
            </a:r>
            <a:r>
              <a:rPr lang="ru-RU" sz="2400" dirty="0">
                <a:latin typeface="+mn-lt"/>
              </a:rPr>
              <a:t> до </a:t>
            </a:r>
            <a:r>
              <a:rPr lang="ru-RU" sz="2400" dirty="0" err="1">
                <a:latin typeface="+mn-lt"/>
              </a:rPr>
              <a:t>предметів</a:t>
            </a:r>
            <a:r>
              <a:rPr lang="ru-RU" sz="2400" dirty="0">
                <a:latin typeface="+mn-lt"/>
              </a:rPr>
              <a:t> і </a:t>
            </a:r>
            <a:r>
              <a:rPr lang="ru-RU" sz="2400" dirty="0" err="1">
                <a:latin typeface="+mn-lt"/>
              </a:rPr>
              <a:t>засобів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праці</a:t>
            </a:r>
            <a:r>
              <a:rPr lang="ru-RU" sz="240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4888" y="1528763"/>
            <a:ext cx="887412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/>
            <a:endParaRPr lang="uk-UA" sz="3600" b="1" i="1" dirty="0">
              <a:latin typeface="Garamon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051807">
            <a:off x="3540813" y="2967335"/>
            <a:ext cx="5600637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rgbClr val="7030A0"/>
                </a:solidFill>
                <a:effectLst/>
              </a:rPr>
              <a:t>Дякую</a:t>
            </a:r>
            <a:r>
              <a:rPr lang="ru-RU" sz="5400" b="1" cap="none" spc="0" dirty="0" smtClean="0">
                <a:ln/>
                <a:solidFill>
                  <a:srgbClr val="7030A0"/>
                </a:solidFill>
                <a:effectLst/>
              </a:rPr>
              <a:t> за </a:t>
            </a:r>
            <a:r>
              <a:rPr lang="ru-RU" sz="5400" b="1" cap="none" spc="0" dirty="0" err="1" smtClean="0">
                <a:ln/>
                <a:solidFill>
                  <a:srgbClr val="7030A0"/>
                </a:solidFill>
                <a:effectLst/>
              </a:rPr>
              <a:t>увагу</a:t>
            </a:r>
            <a:r>
              <a:rPr lang="ru-RU" sz="5400" b="1" cap="none" spc="0" dirty="0" smtClean="0">
                <a:ln/>
                <a:solidFill>
                  <a:srgbClr val="7030A0"/>
                </a:solidFill>
                <a:effectLst/>
              </a:rPr>
              <a:t>!</a:t>
            </a:r>
            <a:endParaRPr lang="ru-RU" sz="5400" b="1" cap="none" spc="0" dirty="0">
              <a:ln/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41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10800000" flipH="1" flipV="1">
            <a:off x="5320146" y="1089214"/>
            <a:ext cx="601301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latin typeface="Garamond" pitchFamily="18" charset="0"/>
              </a:rPr>
              <a:t>Програмовий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зміст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навчально</a:t>
            </a:r>
            <a:r>
              <a:rPr lang="ru-RU" sz="3200" dirty="0">
                <a:latin typeface="Garamond" pitchFamily="18" charset="0"/>
              </a:rPr>
              <a:t> – </a:t>
            </a:r>
            <a:r>
              <a:rPr lang="ru-RU" sz="3200" dirty="0" err="1">
                <a:latin typeface="Garamond" pitchFamily="18" charset="0"/>
              </a:rPr>
              <a:t>виховної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роботи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з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дітьми</a:t>
            </a:r>
            <a:r>
              <a:rPr lang="ru-RU" sz="3200" dirty="0">
                <a:latin typeface="Garamond" pitchFamily="18" charset="0"/>
              </a:rPr>
              <a:t>  представлено по роках </a:t>
            </a:r>
            <a:r>
              <a:rPr lang="ru-RU" sz="3200" dirty="0" err="1">
                <a:latin typeface="Garamond" pitchFamily="18" charset="0"/>
              </a:rPr>
              <a:t>життя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дитини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дошкільного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віку</a:t>
            </a:r>
            <a:r>
              <a:rPr lang="ru-RU" sz="3200" dirty="0">
                <a:latin typeface="Garamond" pitchFamily="18" charset="0"/>
              </a:rPr>
              <a:t> (</a:t>
            </a:r>
            <a:r>
              <a:rPr lang="ru-RU" sz="3200" dirty="0" err="1">
                <a:latin typeface="Garamond" pitchFamily="18" charset="0"/>
              </a:rPr>
              <a:t>від</a:t>
            </a:r>
            <a:r>
              <a:rPr lang="ru-RU" sz="3200" dirty="0">
                <a:latin typeface="Garamond" pitchFamily="18" charset="0"/>
              </a:rPr>
              <a:t> 2 до 7 </a:t>
            </a:r>
            <a:r>
              <a:rPr lang="ru-RU" sz="3200" dirty="0" err="1">
                <a:latin typeface="Garamond" pitchFamily="18" charset="0"/>
              </a:rPr>
              <a:t>років</a:t>
            </a:r>
            <a:r>
              <a:rPr lang="ru-RU" sz="3200" dirty="0">
                <a:latin typeface="Garamond" pitchFamily="18" charset="0"/>
              </a:rPr>
              <a:t>) у </a:t>
            </a:r>
            <a:r>
              <a:rPr lang="ru-RU" sz="3200" dirty="0" err="1">
                <a:latin typeface="Garamond" pitchFamily="18" charset="0"/>
              </a:rPr>
              <a:t>такій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послідовності</a:t>
            </a:r>
            <a:r>
              <a:rPr lang="ru-RU" sz="3200" dirty="0">
                <a:latin typeface="Garamond" pitchFamily="18" charset="0"/>
              </a:rPr>
              <a:t>: «</a:t>
            </a:r>
            <a:r>
              <a:rPr lang="ru-RU" sz="3200" dirty="0" err="1">
                <a:latin typeface="Garamond" pitchFamily="18" charset="0"/>
              </a:rPr>
              <a:t>діти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раннього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віку</a:t>
            </a:r>
            <a:r>
              <a:rPr lang="ru-RU" sz="3200" dirty="0">
                <a:latin typeface="Garamond" pitchFamily="18" charset="0"/>
              </a:rPr>
              <a:t>», «</a:t>
            </a:r>
            <a:r>
              <a:rPr lang="ru-RU" sz="3200" dirty="0" err="1">
                <a:latin typeface="Garamond" pitchFamily="18" charset="0"/>
              </a:rPr>
              <a:t>наші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малята</a:t>
            </a:r>
            <a:r>
              <a:rPr lang="ru-RU" sz="3200" dirty="0">
                <a:latin typeface="Garamond" pitchFamily="18" charset="0"/>
              </a:rPr>
              <a:t>», </a:t>
            </a:r>
            <a:r>
              <a:rPr lang="ru-RU" sz="3200" b="1" dirty="0">
                <a:solidFill>
                  <a:srgbClr val="0070C0"/>
                </a:solidFill>
                <a:latin typeface="Garamond" pitchFamily="18" charset="0"/>
              </a:rPr>
              <a:t>«</a:t>
            </a:r>
            <a:r>
              <a:rPr lang="ru-RU" sz="3200" b="1" dirty="0" err="1">
                <a:solidFill>
                  <a:srgbClr val="0070C0"/>
                </a:solidFill>
                <a:latin typeface="Garamond" pitchFamily="18" charset="0"/>
              </a:rPr>
              <a:t>дослідники</a:t>
            </a:r>
            <a:r>
              <a:rPr lang="ru-RU" sz="3200" b="1" dirty="0">
                <a:solidFill>
                  <a:srgbClr val="0070C0"/>
                </a:solidFill>
                <a:latin typeface="Garamond" pitchFamily="18" charset="0"/>
              </a:rPr>
              <a:t>, </a:t>
            </a:r>
            <a:r>
              <a:rPr lang="ru-RU" sz="3200" b="1" dirty="0" err="1">
                <a:solidFill>
                  <a:srgbClr val="0070C0"/>
                </a:solidFill>
                <a:latin typeface="Garamond" pitchFamily="18" charset="0"/>
              </a:rPr>
              <a:t>чомусики</a:t>
            </a:r>
            <a:r>
              <a:rPr lang="ru-RU" sz="3200" b="1" dirty="0">
                <a:solidFill>
                  <a:srgbClr val="0070C0"/>
                </a:solidFill>
                <a:latin typeface="Garamond" pitchFamily="18" charset="0"/>
              </a:rPr>
              <a:t>», </a:t>
            </a:r>
            <a:r>
              <a:rPr lang="ru-RU" sz="3200" dirty="0">
                <a:latin typeface="Garamond" pitchFamily="18" charset="0"/>
              </a:rPr>
              <a:t>«наша </a:t>
            </a:r>
            <a:r>
              <a:rPr lang="ru-RU" sz="3200" dirty="0" err="1">
                <a:latin typeface="Garamond" pitchFamily="18" charset="0"/>
              </a:rPr>
              <a:t>старша</a:t>
            </a:r>
            <a:r>
              <a:rPr lang="ru-RU" sz="3200" dirty="0">
                <a:latin typeface="Garamond" pitchFamily="18" charset="0"/>
              </a:rPr>
              <a:t> </a:t>
            </a:r>
            <a:r>
              <a:rPr lang="ru-RU" sz="3200" dirty="0" err="1">
                <a:latin typeface="Garamond" pitchFamily="18" charset="0"/>
              </a:rPr>
              <a:t>група</a:t>
            </a:r>
            <a:r>
              <a:rPr lang="ru-RU" sz="3200" dirty="0">
                <a:latin typeface="Garamond" pitchFamily="18" charset="0"/>
              </a:rPr>
              <a:t>».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649288" y="120650"/>
            <a:ext cx="11102975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Garamond" pitchFamily="18" charset="0"/>
              </a:rPr>
              <a:t>У </a:t>
            </a:r>
            <a:r>
              <a:rPr lang="ru-RU" sz="3600" b="1" dirty="0" err="1">
                <a:latin typeface="Garamond" pitchFamily="18" charset="0"/>
              </a:rPr>
              <a:t>змісті</a:t>
            </a:r>
            <a:r>
              <a:rPr lang="ru-RU" sz="3600" b="1" dirty="0">
                <a:latin typeface="Garamond" pitchFamily="18" charset="0"/>
              </a:rPr>
              <a:t> для  </a:t>
            </a:r>
            <a:r>
              <a:rPr lang="ru-RU" sz="3600" b="1" dirty="0" err="1">
                <a:latin typeface="Garamond" pitchFamily="18" charset="0"/>
              </a:rPr>
              <a:t>вікової</a:t>
            </a:r>
            <a:r>
              <a:rPr lang="ru-RU" sz="3600" b="1" dirty="0">
                <a:latin typeface="Garamond" pitchFamily="18" charset="0"/>
              </a:rPr>
              <a:t> </a:t>
            </a:r>
            <a:r>
              <a:rPr lang="ru-RU" sz="3600" b="1" dirty="0" err="1">
                <a:latin typeface="Garamond" pitchFamily="18" charset="0"/>
              </a:rPr>
              <a:t>групи</a:t>
            </a:r>
            <a:r>
              <a:rPr lang="ru-RU" sz="3600" b="1" dirty="0">
                <a:latin typeface="Garamond" pitchFamily="18" charset="0"/>
              </a:rPr>
              <a:t> 5 </a:t>
            </a:r>
            <a:r>
              <a:rPr lang="ru-RU" sz="3600" b="1" dirty="0" err="1">
                <a:latin typeface="Garamond" pitchFamily="18" charset="0"/>
              </a:rPr>
              <a:t>рік</a:t>
            </a:r>
            <a:r>
              <a:rPr lang="ru-RU" sz="3600" b="1" dirty="0">
                <a:latin typeface="Garamond" pitchFamily="18" charset="0"/>
              </a:rPr>
              <a:t> </a:t>
            </a:r>
            <a:r>
              <a:rPr lang="ru-RU" sz="3600" b="1" dirty="0" err="1">
                <a:latin typeface="Garamond" pitchFamily="18" charset="0"/>
              </a:rPr>
              <a:t>життя</a:t>
            </a:r>
            <a:r>
              <a:rPr lang="ru-RU" sz="3600" b="1" dirty="0">
                <a:latin typeface="Garamond" pitchFamily="18" charset="0"/>
              </a:rPr>
              <a:t> </a:t>
            </a:r>
            <a:r>
              <a:rPr lang="ru-RU" sz="3600" b="1" dirty="0" err="1">
                <a:latin typeface="Garamond" pitchFamily="18" charset="0"/>
              </a:rPr>
              <a:t>матеріал</a:t>
            </a:r>
            <a:r>
              <a:rPr lang="ru-RU" sz="3600" b="1" dirty="0">
                <a:latin typeface="Garamond" pitchFamily="18" charset="0"/>
              </a:rPr>
              <a:t> </a:t>
            </a:r>
            <a:r>
              <a:rPr lang="ru-RU" sz="3600" b="1" dirty="0" err="1">
                <a:latin typeface="Garamond" pitchFamily="18" charset="0"/>
              </a:rPr>
              <a:t>систематизовано</a:t>
            </a:r>
            <a:r>
              <a:rPr lang="ru-RU" sz="3600" b="1" dirty="0">
                <a:latin typeface="Garamond" pitchFamily="18" charset="0"/>
              </a:rPr>
              <a:t>  таким чином: </a:t>
            </a:r>
            <a:r>
              <a:rPr lang="ru-RU" sz="3600" dirty="0" err="1">
                <a:latin typeface="Garamond" pitchFamily="18" charset="0"/>
              </a:rPr>
              <a:t>особливості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розвитку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дітей</a:t>
            </a:r>
            <a:r>
              <a:rPr lang="ru-RU" sz="3600" dirty="0">
                <a:latin typeface="Garamond" pitchFamily="18" charset="0"/>
              </a:rPr>
              <a:t> та </a:t>
            </a:r>
            <a:r>
              <a:rPr lang="ru-RU" sz="3600" dirty="0" err="1">
                <a:latin typeface="Garamond" pitchFamily="18" charset="0"/>
              </a:rPr>
              <a:t>завдання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виховання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і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навчання</a:t>
            </a:r>
            <a:r>
              <a:rPr lang="ru-RU" sz="3600" dirty="0">
                <a:latin typeface="Garamond" pitchFamily="18" charset="0"/>
              </a:rPr>
              <a:t>  </a:t>
            </a:r>
            <a:r>
              <a:rPr lang="ru-RU" sz="3600" dirty="0" err="1">
                <a:latin typeface="Garamond" pitchFamily="18" charset="0"/>
              </a:rPr>
              <a:t>дітей</a:t>
            </a:r>
            <a:r>
              <a:rPr lang="ru-RU" sz="3600" dirty="0">
                <a:latin typeface="Garamond" pitchFamily="18" charset="0"/>
              </a:rPr>
              <a:t>, </a:t>
            </a:r>
            <a:r>
              <a:rPr lang="ru-RU" sz="3600" dirty="0" err="1">
                <a:latin typeface="Garamond" pitchFamily="18" charset="0"/>
              </a:rPr>
              <a:t>організація</a:t>
            </a:r>
            <a:r>
              <a:rPr lang="ru-RU" sz="3600" dirty="0">
                <a:latin typeface="Garamond" pitchFamily="18" charset="0"/>
              </a:rPr>
              <a:t>  </a:t>
            </a:r>
            <a:r>
              <a:rPr lang="ru-RU" sz="3600" dirty="0" err="1">
                <a:latin typeface="Garamond" pitchFamily="18" charset="0"/>
              </a:rPr>
              <a:t>виховання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і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навчання</a:t>
            </a:r>
            <a:r>
              <a:rPr lang="ru-RU" sz="3600" dirty="0">
                <a:latin typeface="Garamond" pitchFamily="18" charset="0"/>
              </a:rPr>
              <a:t>  </a:t>
            </a:r>
            <a:r>
              <a:rPr lang="ru-RU" sz="3600" dirty="0" err="1">
                <a:latin typeface="Garamond" pitchFamily="18" charset="0"/>
              </a:rPr>
              <a:t>дітей</a:t>
            </a:r>
            <a:r>
              <a:rPr lang="ru-RU" sz="3600" dirty="0">
                <a:latin typeface="Garamond" pitchFamily="18" charset="0"/>
              </a:rPr>
              <a:t>, </a:t>
            </a:r>
            <a:r>
              <a:rPr lang="ru-RU" sz="3600" dirty="0" err="1">
                <a:latin typeface="Garamond" pitchFamily="18" charset="0"/>
              </a:rPr>
              <a:t>орієнтовний</a:t>
            </a:r>
            <a:r>
              <a:rPr lang="ru-RU" sz="3600" dirty="0">
                <a:latin typeface="Garamond" pitchFamily="18" charset="0"/>
              </a:rPr>
              <a:t> режим дня, </a:t>
            </a:r>
            <a:r>
              <a:rPr lang="ru-RU" sz="3600" dirty="0" err="1">
                <a:latin typeface="Garamond" pitchFamily="18" charset="0"/>
              </a:rPr>
              <a:t>після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чого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представлені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тематичні</a:t>
            </a:r>
            <a:r>
              <a:rPr lang="ru-RU" sz="3600" dirty="0">
                <a:latin typeface="Garamond" pitchFamily="18" charset="0"/>
              </a:rPr>
              <a:t> </a:t>
            </a:r>
            <a:r>
              <a:rPr lang="ru-RU" sz="3600" dirty="0" err="1">
                <a:latin typeface="Garamond" pitchFamily="18" charset="0"/>
              </a:rPr>
              <a:t>розділи</a:t>
            </a:r>
            <a:r>
              <a:rPr lang="ru-RU" sz="3600" dirty="0">
                <a:latin typeface="Garamond" pitchFamily="18" charset="0"/>
              </a:rPr>
              <a:t>: </a:t>
            </a:r>
            <a:r>
              <a:rPr lang="ru-RU" sz="4000" i="1" dirty="0">
                <a:latin typeface="Garamond" pitchFamily="18" charset="0"/>
              </a:rPr>
              <a:t>«</a:t>
            </a:r>
            <a:r>
              <a:rPr lang="ru-RU" sz="4000" i="1" dirty="0" err="1">
                <a:latin typeface="Garamond" pitchFamily="18" charset="0"/>
              </a:rPr>
              <a:t>Зростаємо</a:t>
            </a:r>
            <a:r>
              <a:rPr lang="ru-RU" sz="4000" i="1" dirty="0">
                <a:latin typeface="Garamond" pitchFamily="18" charset="0"/>
              </a:rPr>
              <a:t> </a:t>
            </a:r>
            <a:r>
              <a:rPr lang="ru-RU" sz="4000" i="1" dirty="0" err="1">
                <a:latin typeface="Garamond" pitchFamily="18" charset="0"/>
              </a:rPr>
              <a:t>дужими</a:t>
            </a:r>
            <a:r>
              <a:rPr lang="ru-RU" sz="4000" i="1" dirty="0">
                <a:latin typeface="Garamond" pitchFamily="18" charset="0"/>
              </a:rPr>
              <a:t>», «</a:t>
            </a:r>
            <a:r>
              <a:rPr lang="ru-RU" sz="4000" i="1" dirty="0" err="1">
                <a:latin typeface="Garamond" pitchFamily="18" charset="0"/>
              </a:rPr>
              <a:t>Мова</a:t>
            </a:r>
            <a:r>
              <a:rPr lang="ru-RU" sz="4000" i="1" dirty="0">
                <a:latin typeface="Garamond" pitchFamily="18" charset="0"/>
              </a:rPr>
              <a:t> </a:t>
            </a:r>
            <a:r>
              <a:rPr lang="ru-RU" sz="4000" i="1" dirty="0" err="1">
                <a:latin typeface="Garamond" pitchFamily="18" charset="0"/>
              </a:rPr>
              <a:t>рідна</a:t>
            </a:r>
            <a:r>
              <a:rPr lang="ru-RU" sz="4000" i="1" dirty="0">
                <a:latin typeface="Garamond" pitchFamily="18" charset="0"/>
              </a:rPr>
              <a:t>, слово </a:t>
            </a:r>
            <a:r>
              <a:rPr lang="ru-RU" sz="4000" i="1" dirty="0" err="1">
                <a:latin typeface="Garamond" pitchFamily="18" charset="0"/>
              </a:rPr>
              <a:t>рідне</a:t>
            </a:r>
            <a:r>
              <a:rPr lang="ru-RU" sz="4000" i="1" dirty="0">
                <a:latin typeface="Garamond" pitchFamily="18" charset="0"/>
              </a:rPr>
              <a:t>», «У нас в гостях книжка», «</a:t>
            </a:r>
            <a:r>
              <a:rPr lang="ru-RU" sz="4000" i="1" dirty="0" err="1">
                <a:latin typeface="Garamond" pitchFamily="18" charset="0"/>
              </a:rPr>
              <a:t>Дитина</a:t>
            </a:r>
            <a:r>
              <a:rPr lang="ru-RU" sz="4000" i="1" dirty="0">
                <a:latin typeface="Garamond" pitchFamily="18" charset="0"/>
              </a:rPr>
              <a:t> в </a:t>
            </a:r>
            <a:r>
              <a:rPr lang="ru-RU" sz="4000" i="1" dirty="0" err="1">
                <a:latin typeface="Garamond" pitchFamily="18" charset="0"/>
              </a:rPr>
              <a:t>довкіллі</a:t>
            </a:r>
            <a:r>
              <a:rPr lang="ru-RU" sz="4000" i="1" dirty="0">
                <a:latin typeface="Garamond" pitchFamily="18" charset="0"/>
              </a:rPr>
              <a:t>», «</a:t>
            </a:r>
            <a:r>
              <a:rPr lang="ru-RU" sz="4000" i="1" dirty="0" err="1">
                <a:latin typeface="Garamond" pitchFamily="18" charset="0"/>
              </a:rPr>
              <a:t>Граючись</a:t>
            </a:r>
            <a:r>
              <a:rPr lang="ru-RU" sz="4000" i="1" dirty="0">
                <a:latin typeface="Garamond" pitchFamily="18" charset="0"/>
              </a:rPr>
              <a:t>, </a:t>
            </a:r>
            <a:r>
              <a:rPr lang="ru-RU" sz="4000" i="1" dirty="0" err="1">
                <a:latin typeface="Garamond" pitchFamily="18" charset="0"/>
              </a:rPr>
              <a:t>зростаємо</a:t>
            </a:r>
            <a:r>
              <a:rPr lang="ru-RU" sz="4000" i="1" dirty="0">
                <a:latin typeface="Garamond" pitchFamily="18" charset="0"/>
              </a:rPr>
              <a:t>», «</a:t>
            </a:r>
            <a:r>
              <a:rPr lang="ru-RU" sz="4000" i="1" dirty="0" err="1">
                <a:latin typeface="Garamond" pitchFamily="18" charset="0"/>
              </a:rPr>
              <a:t>Віконечко</a:t>
            </a:r>
            <a:r>
              <a:rPr lang="ru-RU" sz="4000" i="1" dirty="0">
                <a:latin typeface="Garamond" pitchFamily="18" charset="0"/>
              </a:rPr>
              <a:t> у природу», «</a:t>
            </a:r>
            <a:r>
              <a:rPr lang="ru-RU" sz="4000" i="1" dirty="0" err="1">
                <a:latin typeface="Garamond" pitchFamily="18" charset="0"/>
              </a:rPr>
              <a:t>Математична</a:t>
            </a:r>
            <a:r>
              <a:rPr lang="ru-RU" sz="4000" i="1" dirty="0">
                <a:latin typeface="Garamond" pitchFamily="18" charset="0"/>
              </a:rPr>
              <a:t> </a:t>
            </a:r>
            <a:r>
              <a:rPr lang="ru-RU" sz="4000" i="1" dirty="0" err="1">
                <a:latin typeface="Garamond" pitchFamily="18" charset="0"/>
              </a:rPr>
              <a:t>скарбничка</a:t>
            </a:r>
            <a:r>
              <a:rPr lang="ru-RU" sz="4000" i="1" dirty="0">
                <a:latin typeface="Garamond" pitchFamily="18" charset="0"/>
              </a:rPr>
              <a:t>», «</a:t>
            </a:r>
            <a:r>
              <a:rPr lang="ru-RU" sz="4000" i="1" dirty="0" err="1">
                <a:latin typeface="Garamond" pitchFamily="18" charset="0"/>
              </a:rPr>
              <a:t>Чарівні</a:t>
            </a:r>
            <a:r>
              <a:rPr lang="ru-RU" sz="4000" i="1" dirty="0">
                <a:latin typeface="Garamond" pitchFamily="18" charset="0"/>
              </a:rPr>
              <a:t> </a:t>
            </a:r>
            <a:r>
              <a:rPr lang="ru-RU" sz="4000" i="1" dirty="0" err="1">
                <a:latin typeface="Garamond" pitchFamily="18" charset="0"/>
              </a:rPr>
              <a:t>фарби</a:t>
            </a:r>
            <a:r>
              <a:rPr lang="ru-RU" sz="4000" i="1" dirty="0">
                <a:latin typeface="Garamond" pitchFamily="18" charset="0"/>
              </a:rPr>
              <a:t> и </a:t>
            </a:r>
            <a:r>
              <a:rPr lang="ru-RU" sz="4000" i="1" dirty="0" err="1">
                <a:latin typeface="Garamond" pitchFamily="18" charset="0"/>
              </a:rPr>
              <a:t>талановиті</a:t>
            </a:r>
            <a:r>
              <a:rPr lang="ru-RU" sz="4000" i="1" dirty="0">
                <a:latin typeface="Garamond" pitchFamily="18" charset="0"/>
              </a:rPr>
              <a:t> пальчики», «</a:t>
            </a:r>
            <a:r>
              <a:rPr lang="ru-RU" sz="4000" i="1" dirty="0" err="1">
                <a:latin typeface="Garamond" pitchFamily="18" charset="0"/>
              </a:rPr>
              <a:t>Привчаємось</a:t>
            </a:r>
            <a:r>
              <a:rPr lang="ru-RU" sz="4000" i="1" dirty="0">
                <a:latin typeface="Garamond" pitchFamily="18" charset="0"/>
              </a:rPr>
              <a:t> </a:t>
            </a:r>
            <a:r>
              <a:rPr lang="ru-RU" sz="4000" i="1" dirty="0" err="1">
                <a:latin typeface="Garamond" pitchFamily="18" charset="0"/>
              </a:rPr>
              <a:t>працювати</a:t>
            </a:r>
            <a:r>
              <a:rPr lang="ru-RU" sz="4000" i="1" dirty="0">
                <a:latin typeface="Garamond" pitchFamily="18" charset="0"/>
              </a:rPr>
              <a:t>».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6713"/>
            <a:ext cx="12192000" cy="722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39900" y="560388"/>
            <a:ext cx="9940925" cy="529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530225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latin typeface="Arial Black" panose="020B0A04020102020204" pitchFamily="34" charset="0"/>
              </a:rPr>
              <a:t>Основне завдання в роботі з дітьми цього віку — забезпечити умови для розвитку і зростання активності кожного, ініціативної поведінки при ознайомленні з навко­лишніми предметами, світом, а також при встановленні контактів, спілкуванні.</a:t>
            </a:r>
            <a:endParaRPr lang="ru-RU" sz="4000" b="1" dirty="0">
              <a:latin typeface="Arial Black" panose="020B0A040201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8063" y="354013"/>
            <a:ext cx="10175875" cy="4554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cap="all" dirty="0">
                <a:solidFill>
                  <a:srgbClr val="FF0000"/>
                </a:solidFill>
                <a:latin typeface="+mn-lt"/>
              </a:rPr>
              <a:t>Зростаємо  дужими</a:t>
            </a:r>
            <a:endParaRPr lang="ru-RU" sz="4800" b="1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atin typeface="+mn-lt"/>
              </a:rPr>
              <a:t> </a:t>
            </a:r>
            <a:r>
              <a:rPr lang="uk-UA" sz="2800" b="1" i="1" dirty="0">
                <a:solidFill>
                  <a:srgbClr val="00B0F0"/>
                </a:solidFill>
                <a:latin typeface="+mn-lt"/>
              </a:rPr>
              <a:t>Завдання і зміст</a:t>
            </a:r>
            <a:endParaRPr lang="ru-RU" sz="2800" b="1" i="1" dirty="0">
              <a:solidFill>
                <a:srgbClr val="00B0F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latin typeface="+mn-lt"/>
              </a:rPr>
              <a:t>     </a:t>
            </a:r>
            <a:r>
              <a:rPr lang="uk-UA" sz="2800" dirty="0">
                <a:latin typeface="+mn-lt"/>
              </a:rPr>
              <a:t>Удосконалювати   координацію   рухів,   рівновагу,  формувати правильну поставу, закріплювати куль­турно-гігієнічні   навички;</a:t>
            </a: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продовжувати розвивати основні рухи, вводити нові види ходьби, лазіння, формувати вміння кататися на лижах, велосипеді, плавати;</a:t>
            </a: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виховувати позитивне ставлення до </a:t>
            </a:r>
            <a:r>
              <a:rPr lang="uk-UA" sz="2800" dirty="0" err="1">
                <a:latin typeface="+mn-lt"/>
              </a:rPr>
              <a:t>загартовуючих</a:t>
            </a:r>
            <a:r>
              <a:rPr lang="uk-UA" sz="2800" dirty="0">
                <a:latin typeface="+mn-lt"/>
              </a:rPr>
              <a:t>, гігієнічних процедур;</a:t>
            </a: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підтримувати  бажання дітей активно рухатися.</a:t>
            </a: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4675" y="442913"/>
            <a:ext cx="10988675" cy="4770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solidFill>
                  <a:srgbClr val="FF0000"/>
                </a:solidFill>
                <a:latin typeface="+mn-lt"/>
              </a:rPr>
              <a:t>Мова рідна,  слово  рідне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B0F0"/>
                </a:solidFill>
                <a:latin typeface="+mn-lt"/>
              </a:rPr>
              <a:t> Зміст і завдання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uk-UA" sz="2000" b="1" dirty="0">
                <a:latin typeface="+mn-lt"/>
              </a:rPr>
              <a:t>заохочувати дітей до спілкування з дорослими та однолітками;</a:t>
            </a:r>
            <a:endParaRPr lang="ru-RU" sz="20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2000" b="1" dirty="0">
                <a:latin typeface="+mn-lt"/>
              </a:rPr>
              <a:t> </a:t>
            </a:r>
            <a:r>
              <a:rPr lang="uk-UA" sz="2000" b="1" dirty="0">
                <a:latin typeface="+mn-lt"/>
              </a:rPr>
              <a:t>знайомити з новими назвами предметів, частин, з яких вони складаються, якостей, ознак дій, з </a:t>
            </a:r>
            <a:r>
              <a:rPr lang="uk-UA" sz="2000" b="1" dirty="0" err="1">
                <a:latin typeface="+mn-lt"/>
              </a:rPr>
              <a:t>узагальнювальними</a:t>
            </a:r>
            <a:r>
              <a:rPr lang="uk-UA" sz="2000" b="1" dirty="0">
                <a:latin typeface="+mn-lt"/>
              </a:rPr>
              <a:t> назвами (родовими поняттями), спонукати до порівняння і використання при цьому слів з протилежним значенням (антонімів);</a:t>
            </a:r>
            <a:endParaRPr lang="ru-RU" sz="20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uk-UA" sz="2000" b="1" dirty="0">
                <a:latin typeface="+mn-lt"/>
              </a:rPr>
              <a:t>розвивати фонематичне сприймання, вміння чути і виділяти у слові певний звук, удосконалювати артикуляцію, </a:t>
            </a:r>
            <a:r>
              <a:rPr lang="uk-UA" sz="2000" b="1" dirty="0" err="1">
                <a:latin typeface="+mn-lt"/>
              </a:rPr>
              <a:t>звуковимову</a:t>
            </a:r>
            <a:r>
              <a:rPr lang="uk-UA" sz="2000" b="1" dirty="0">
                <a:latin typeface="+mn-lt"/>
              </a:rPr>
              <a:t> (вимову шиплячих і сонорних звуків), виховувати інтонаційну виразність мовлення (вміння регулювати темп, силу голосу, </a:t>
            </a:r>
            <a:r>
              <a:rPr lang="uk-UA" sz="2000" b="1" dirty="0" err="1">
                <a:latin typeface="+mn-lt"/>
              </a:rPr>
              <a:t>мовне</a:t>
            </a:r>
            <a:r>
              <a:rPr lang="uk-UA" sz="2000" b="1" dirty="0">
                <a:latin typeface="+mn-lt"/>
              </a:rPr>
              <a:t> дихання);</a:t>
            </a:r>
            <a:endParaRPr lang="ru-RU" sz="20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uk-UA" sz="2000" b="1" dirty="0">
                <a:latin typeface="+mn-lt"/>
              </a:rPr>
              <a:t>продовжувати формувати граматичну правильність мовлення;</a:t>
            </a:r>
            <a:endParaRPr lang="ru-RU" sz="20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uk-UA" sz="2000" b="1" dirty="0">
                <a:latin typeface="+mn-lt"/>
              </a:rPr>
              <a:t>розвивати зв'язне діалогічне і монологічне  мовлення;</a:t>
            </a:r>
            <a:endParaRPr lang="ru-RU" sz="20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uk-UA" sz="2000" b="1" dirty="0">
                <a:latin typeface="+mn-lt"/>
              </a:rPr>
              <a:t>сприяти засвоєнню і практичному вживанню правил етики у спілкуванні, знайомити з національними традиціями та оберегами.</a:t>
            </a:r>
            <a:endParaRPr lang="ru-RU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74900" y="1725613"/>
            <a:ext cx="8701088" cy="4094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solidFill>
                  <a:srgbClr val="FF0000"/>
                </a:solidFill>
                <a:latin typeface="+mn-lt"/>
              </a:rPr>
              <a:t>У нас в гостях книжка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 </a:t>
            </a: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2060"/>
                </a:solidFill>
                <a:latin typeface="+mn-lt"/>
              </a:rPr>
              <a:t>Зміст  і завдання</a:t>
            </a:r>
            <a:endParaRPr lang="ru-RU" sz="2800" dirty="0">
              <a:solidFill>
                <a:srgbClr val="002060"/>
              </a:solidFill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latin typeface="+mn-lt"/>
              </a:rPr>
              <a:t>Знайомити  з найпоширенішими жанрами літератури для дітей. </a:t>
            </a:r>
            <a:endParaRPr lang="ru-RU" sz="32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latin typeface="+mn-lt"/>
              </a:rPr>
              <a:t>Вчити слухати і розуміти зміст прочитаного.</a:t>
            </a:r>
            <a:endParaRPr lang="ru-RU" sz="32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latin typeface="+mn-lt"/>
              </a:rPr>
              <a:t>Вчити виразно читати </a:t>
            </a:r>
            <a:r>
              <a:rPr lang="uk-UA" sz="3200" dirty="0" err="1">
                <a:latin typeface="+mn-lt"/>
              </a:rPr>
              <a:t>напам</a:t>
            </a:r>
            <a:r>
              <a:rPr lang="ru-RU" sz="3200" dirty="0">
                <a:latin typeface="+mn-lt"/>
              </a:rPr>
              <a:t>’ять </a:t>
            </a:r>
            <a:r>
              <a:rPr lang="ru-RU" sz="3200" dirty="0" err="1">
                <a:latin typeface="+mn-lt"/>
              </a:rPr>
              <a:t>знайом</a:t>
            </a:r>
            <a:r>
              <a:rPr lang="uk-UA" sz="3200" dirty="0">
                <a:latin typeface="+mn-lt"/>
              </a:rPr>
              <a:t>і</a:t>
            </a:r>
            <a:r>
              <a:rPr lang="ru-RU" sz="3200" dirty="0">
                <a:latin typeface="+mn-lt"/>
              </a:rPr>
              <a:t> в</a:t>
            </a:r>
            <a:r>
              <a:rPr lang="uk-UA" sz="3200" dirty="0">
                <a:latin typeface="+mn-lt"/>
              </a:rPr>
              <a:t>і</a:t>
            </a:r>
            <a:r>
              <a:rPr lang="ru-RU" sz="3200" dirty="0" err="1">
                <a:latin typeface="+mn-lt"/>
              </a:rPr>
              <a:t>рші</a:t>
            </a:r>
            <a:r>
              <a:rPr lang="ru-RU" sz="3200" dirty="0">
                <a:latin typeface="+mn-lt"/>
              </a:rPr>
              <a:t>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latin typeface="+mn-lt"/>
              </a:rPr>
              <a:t>Продовжувати знайомство з книгою.</a:t>
            </a:r>
            <a:endParaRPr lang="ru-RU" sz="3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2913" y="427038"/>
            <a:ext cx="11474450" cy="609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solidFill>
                  <a:srgbClr val="FF0000"/>
                </a:solidFill>
                <a:latin typeface="+mn-lt"/>
              </a:rPr>
              <a:t>Дитина у довкіллі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atin typeface="+mn-lt"/>
              </a:rPr>
              <a:t> </a:t>
            </a:r>
            <a:r>
              <a:rPr lang="uk-UA" sz="2800" b="1" i="1" dirty="0">
                <a:solidFill>
                  <a:srgbClr val="00B0F0"/>
                </a:solidFill>
                <a:latin typeface="+mn-lt"/>
              </a:rPr>
              <a:t>Завдання і  зміст роботи: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atin typeface="+mn-lt"/>
              </a:rPr>
              <a:t>    Продовжувати ознайомлення з довкіллям.</a:t>
            </a: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atin typeface="+mn-lt"/>
              </a:rPr>
              <a:t>Розширювати уявлення дітей про дошкільний навчальний заклад, родину, професії дорослих, предмети побуту, транспорт, свята, побут, звичаї українського народу, етичними нормами.</a:t>
            </a: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atin typeface="+mn-lt"/>
              </a:rPr>
              <a:t>      Вчити визначати свою статеву належність, ототожнювати себе з фізичною статтю ( хлопчика чи дівчинки); вчити відповідати стереотипам статевої поведінки, соціальним стандартам. Формувати уміння здійснювати власні вибори, віддавати комусь (чомусь) перевагу. Виховувати у дитини своє власне «Я», своє місце серед інших людей; здатність дбайливо ставитися до самої себе, інших людей (дорослих та однолітків), світу речей.</a:t>
            </a: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30338" y="30163"/>
            <a:ext cx="9748837" cy="5816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cap="all" dirty="0">
                <a:solidFill>
                  <a:srgbClr val="FF0000"/>
                </a:solidFill>
                <a:latin typeface="+mn-lt"/>
              </a:rPr>
              <a:t>             Граючись,  зростаємо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                            </a:t>
            </a:r>
            <a:r>
              <a:rPr lang="ru-RU" sz="2800" b="1" i="1" dirty="0" err="1">
                <a:solidFill>
                  <a:srgbClr val="002060"/>
                </a:solidFill>
                <a:latin typeface="+mn-lt"/>
              </a:rPr>
              <a:t>Завдання</a:t>
            </a: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 і </a:t>
            </a:r>
            <a:r>
              <a:rPr lang="ru-RU" sz="2800" b="1" i="1" dirty="0" err="1">
                <a:solidFill>
                  <a:srgbClr val="002060"/>
                </a:solidFill>
                <a:latin typeface="+mn-lt"/>
              </a:rPr>
              <a:t>зміст</a:t>
            </a:r>
            <a:r>
              <a:rPr lang="ru-RU" sz="2800" b="1" i="1" dirty="0">
                <a:solidFill>
                  <a:srgbClr val="002060"/>
                </a:solidFill>
                <a:latin typeface="+mn-lt"/>
              </a:rPr>
              <a:t>.</a:t>
            </a:r>
            <a:endParaRPr lang="ru-RU" sz="2800" dirty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                           Підтримувати позитивне ставлення до гри,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                           сприяти створенню власного задуму майбутньої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                           гри, способів побудови ігрового образу,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                           тематики і сюжетів індивідуальної і спільної гри,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налагоджувати активну взаємодію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з іншими дітьми, виховувати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активне пізнавальне, моральне,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естетичне ставлення до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навколишнього світу.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pic>
        <p:nvPicPr>
          <p:cNvPr id="3072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3713" y="3317875"/>
            <a:ext cx="53482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4763"/>
            <a:ext cx="3790950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189</TotalTime>
  <Words>784</Words>
  <Application>Microsoft Office PowerPoint</Application>
  <PresentationFormat>Произвольный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Натуральные материалы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Батьківські збори</dc:title>
  <dc:creator>Маргарита Лоза</dc:creator>
  <cp:lastModifiedBy>metodist</cp:lastModifiedBy>
  <cp:revision>23</cp:revision>
  <dcterms:created xsi:type="dcterms:W3CDTF">2016-12-19T20:21:35Z</dcterms:created>
  <dcterms:modified xsi:type="dcterms:W3CDTF">2017-11-24T11:55:11Z</dcterms:modified>
</cp:coreProperties>
</file>