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94" r:id="rId3"/>
    <p:sldId id="283" r:id="rId4"/>
    <p:sldId id="282" r:id="rId5"/>
    <p:sldId id="272" r:id="rId6"/>
    <p:sldId id="270" r:id="rId7"/>
    <p:sldId id="271" r:id="rId8"/>
    <p:sldId id="287" r:id="rId9"/>
    <p:sldId id="286" r:id="rId10"/>
    <p:sldId id="274" r:id="rId11"/>
    <p:sldId id="275" r:id="rId12"/>
    <p:sldId id="289" r:id="rId13"/>
    <p:sldId id="279" r:id="rId14"/>
    <p:sldId id="273" r:id="rId15"/>
    <p:sldId id="269" r:id="rId16"/>
    <p:sldId id="285" r:id="rId17"/>
    <p:sldId id="276" r:id="rId18"/>
    <p:sldId id="267" r:id="rId19"/>
    <p:sldId id="261" r:id="rId20"/>
    <p:sldId id="277" r:id="rId21"/>
    <p:sldId id="264" r:id="rId22"/>
    <p:sldId id="263" r:id="rId23"/>
    <p:sldId id="259" r:id="rId24"/>
    <p:sldId id="265" r:id="rId25"/>
    <p:sldId id="290" r:id="rId26"/>
    <p:sldId id="293" r:id="rId27"/>
    <p:sldId id="292" r:id="rId28"/>
    <p:sldId id="278" r:id="rId29"/>
    <p:sldId id="280" r:id="rId30"/>
    <p:sldId id="284" r:id="rId31"/>
    <p:sldId id="28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BC00"/>
    <a:srgbClr val="E5CB0B"/>
    <a:srgbClr val="D0B80A"/>
    <a:srgbClr val="CCB50A"/>
    <a:srgbClr val="F7E665"/>
    <a:srgbClr val="F45422"/>
    <a:srgbClr val="74390C"/>
    <a:srgbClr val="005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67" autoAdjust="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929BB3-8F50-4A86-AB93-8A992FB5BC6F}" type="doc">
      <dgm:prSet loTypeId="urn:microsoft.com/office/officeart/2005/8/layout/default#1" loCatId="list" qsTypeId="urn:microsoft.com/office/officeart/2005/8/quickstyle/simple1#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B77AF12-6D22-47A3-BA95-41F363FF9885}">
      <dgm:prSet phldrT="[Текст]"/>
      <dgm:spPr/>
      <dgm:t>
        <a:bodyPr/>
        <a:lstStyle/>
        <a:p>
          <a:r>
            <a:rPr lang="uk-UA" dirty="0" smtClean="0"/>
            <a:t>до народу</a:t>
          </a:r>
          <a:endParaRPr lang="ru-RU" dirty="0"/>
        </a:p>
      </dgm:t>
    </dgm:pt>
    <dgm:pt modelId="{329CA916-333E-46B8-B4F6-BC811EC3668E}" type="parTrans" cxnId="{7F21B658-F4B6-400F-8233-C140FC3F51E6}">
      <dgm:prSet/>
      <dgm:spPr/>
      <dgm:t>
        <a:bodyPr/>
        <a:lstStyle/>
        <a:p>
          <a:endParaRPr lang="ru-RU"/>
        </a:p>
      </dgm:t>
    </dgm:pt>
    <dgm:pt modelId="{96A351D7-EEAB-46AC-8AC1-583659A7B6B9}" type="sibTrans" cxnId="{7F21B658-F4B6-400F-8233-C140FC3F51E6}">
      <dgm:prSet/>
      <dgm:spPr/>
      <dgm:t>
        <a:bodyPr/>
        <a:lstStyle/>
        <a:p>
          <a:endParaRPr lang="ru-RU"/>
        </a:p>
      </dgm:t>
    </dgm:pt>
    <dgm:pt modelId="{0BD5A183-3D80-48CA-B966-2D06A55A92B9}">
      <dgm:prSet phldrT="[Текст]"/>
      <dgm:spPr/>
      <dgm:t>
        <a:bodyPr/>
        <a:lstStyle/>
        <a:p>
          <a:r>
            <a:rPr lang="uk-UA" dirty="0" smtClean="0"/>
            <a:t>до мови</a:t>
          </a:r>
          <a:endParaRPr lang="ru-RU" dirty="0"/>
        </a:p>
      </dgm:t>
    </dgm:pt>
    <dgm:pt modelId="{45C267EE-089A-45FD-800C-8AB556BFD1D5}" type="parTrans" cxnId="{41DA2D8B-2389-4D6C-B8C9-BD49387C6D88}">
      <dgm:prSet/>
      <dgm:spPr/>
      <dgm:t>
        <a:bodyPr/>
        <a:lstStyle/>
        <a:p>
          <a:endParaRPr lang="ru-RU"/>
        </a:p>
      </dgm:t>
    </dgm:pt>
    <dgm:pt modelId="{F0F8BE08-D5FA-4E0E-9B21-3A9401F33F3F}" type="sibTrans" cxnId="{41DA2D8B-2389-4D6C-B8C9-BD49387C6D88}">
      <dgm:prSet/>
      <dgm:spPr/>
      <dgm:t>
        <a:bodyPr/>
        <a:lstStyle/>
        <a:p>
          <a:endParaRPr lang="ru-RU"/>
        </a:p>
      </dgm:t>
    </dgm:pt>
    <dgm:pt modelId="{100A8BEF-14DC-4185-8FC7-BCA780F66350}">
      <dgm:prSet phldrT="[Текст]"/>
      <dgm:spPr/>
      <dgm:t>
        <a:bodyPr/>
        <a:lstStyle/>
        <a:p>
          <a:r>
            <a:rPr lang="uk-UA" dirty="0" smtClean="0"/>
            <a:t>до історії</a:t>
          </a:r>
          <a:endParaRPr lang="ru-RU" dirty="0"/>
        </a:p>
      </dgm:t>
    </dgm:pt>
    <dgm:pt modelId="{7539EB52-7518-4A62-9DBD-8679C1D65E9E}" type="parTrans" cxnId="{25A89B00-1D5C-4975-A5D6-F54D42E610DB}">
      <dgm:prSet/>
      <dgm:spPr/>
      <dgm:t>
        <a:bodyPr/>
        <a:lstStyle/>
        <a:p>
          <a:endParaRPr lang="ru-RU"/>
        </a:p>
      </dgm:t>
    </dgm:pt>
    <dgm:pt modelId="{B35E1117-AFFD-4228-B02C-D98B0719D71E}" type="sibTrans" cxnId="{25A89B00-1D5C-4975-A5D6-F54D42E610DB}">
      <dgm:prSet/>
      <dgm:spPr/>
      <dgm:t>
        <a:bodyPr/>
        <a:lstStyle/>
        <a:p>
          <a:endParaRPr lang="ru-RU"/>
        </a:p>
      </dgm:t>
    </dgm:pt>
    <dgm:pt modelId="{2741B0F7-C0BE-4954-A838-F848414E61BF}">
      <dgm:prSet phldrT="[Текст]"/>
      <dgm:spPr/>
      <dgm:t>
        <a:bodyPr/>
        <a:lstStyle/>
        <a:p>
          <a:r>
            <a:rPr lang="uk-UA" dirty="0" smtClean="0"/>
            <a:t>до культури</a:t>
          </a:r>
          <a:endParaRPr lang="ru-RU" dirty="0"/>
        </a:p>
      </dgm:t>
    </dgm:pt>
    <dgm:pt modelId="{1427A1E2-1A6E-406A-86E1-A4374919A544}" type="parTrans" cxnId="{091EC816-E355-4AC6-AAF6-04AE41051FC1}">
      <dgm:prSet/>
      <dgm:spPr/>
      <dgm:t>
        <a:bodyPr/>
        <a:lstStyle/>
        <a:p>
          <a:endParaRPr lang="ru-RU"/>
        </a:p>
      </dgm:t>
    </dgm:pt>
    <dgm:pt modelId="{83690069-7B82-464D-B5CA-24A73D7F3FF1}" type="sibTrans" cxnId="{091EC816-E355-4AC6-AAF6-04AE41051FC1}">
      <dgm:prSet/>
      <dgm:spPr/>
      <dgm:t>
        <a:bodyPr/>
        <a:lstStyle/>
        <a:p>
          <a:endParaRPr lang="ru-RU"/>
        </a:p>
      </dgm:t>
    </dgm:pt>
    <dgm:pt modelId="{77530FAB-C370-464E-B662-9A08E6AD47DB}" type="pres">
      <dgm:prSet presAssocID="{AE929BB3-8F50-4A86-AB93-8A992FB5BC6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D15350-7433-46AB-A858-9E709161D2AD}" type="pres">
      <dgm:prSet presAssocID="{4B77AF12-6D22-47A3-BA95-41F363FF9885}" presName="node" presStyleLbl="node1" presStyleIdx="0" presStyleCnt="4" custAng="10800000" custFlipVert="1" custScaleX="29972" custScaleY="28223" custLinFactNeighborX="-89" custLinFactNeighborY="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19ACD-DF20-48FB-8D67-F7D8467A7911}" type="pres">
      <dgm:prSet presAssocID="{96A351D7-EEAB-46AC-8AC1-583659A7B6B9}" presName="sibTrans" presStyleCnt="0"/>
      <dgm:spPr/>
    </dgm:pt>
    <dgm:pt modelId="{72E82E17-DBC4-4FE4-815F-99BA3CA71CF8}" type="pres">
      <dgm:prSet presAssocID="{0BD5A183-3D80-48CA-B966-2D06A55A92B9}" presName="node" presStyleLbl="node1" presStyleIdx="1" presStyleCnt="4" custScaleX="29485" custScaleY="30155" custLinFactNeighborX="-3267" custLinFactNeighborY="-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274CF-615C-40F4-8C00-FC167170B9DF}" type="pres">
      <dgm:prSet presAssocID="{F0F8BE08-D5FA-4E0E-9B21-3A9401F33F3F}" presName="sibTrans" presStyleCnt="0"/>
      <dgm:spPr/>
    </dgm:pt>
    <dgm:pt modelId="{80CBC5D0-8557-485B-920A-73C63656FC5E}" type="pres">
      <dgm:prSet presAssocID="{100A8BEF-14DC-4185-8FC7-BCA780F66350}" presName="node" presStyleLbl="node1" presStyleIdx="2" presStyleCnt="4" custScaleX="31721" custScaleY="30034" custLinFactNeighborX="-5958" custLinFactNeighborY="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2F29E-13FB-4A24-BE33-36D70DDD556D}" type="pres">
      <dgm:prSet presAssocID="{B35E1117-AFFD-4228-B02C-D98B0719D71E}" presName="sibTrans" presStyleCnt="0"/>
      <dgm:spPr/>
    </dgm:pt>
    <dgm:pt modelId="{888F07DF-141D-4FF9-94F3-5D295698C3C6}" type="pres">
      <dgm:prSet presAssocID="{2741B0F7-C0BE-4954-A838-F848414E61BF}" presName="node" presStyleLbl="node1" presStyleIdx="3" presStyleCnt="4" custScaleX="31480" custScaleY="29461" custLinFactNeighborX="-10885" custLinFactNeighborY="-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21B658-F4B6-400F-8233-C140FC3F51E6}" srcId="{AE929BB3-8F50-4A86-AB93-8A992FB5BC6F}" destId="{4B77AF12-6D22-47A3-BA95-41F363FF9885}" srcOrd="0" destOrd="0" parTransId="{329CA916-333E-46B8-B4F6-BC811EC3668E}" sibTransId="{96A351D7-EEAB-46AC-8AC1-583659A7B6B9}"/>
    <dgm:cxn modelId="{CF6BE389-7046-4540-9680-4FEBDF332FFF}" type="presOf" srcId="{4B77AF12-6D22-47A3-BA95-41F363FF9885}" destId="{B8D15350-7433-46AB-A858-9E709161D2AD}" srcOrd="0" destOrd="0" presId="urn:microsoft.com/office/officeart/2005/8/layout/default#1"/>
    <dgm:cxn modelId="{0293203E-53C7-4970-A0C5-181EE04874B0}" type="presOf" srcId="{100A8BEF-14DC-4185-8FC7-BCA780F66350}" destId="{80CBC5D0-8557-485B-920A-73C63656FC5E}" srcOrd="0" destOrd="0" presId="urn:microsoft.com/office/officeart/2005/8/layout/default#1"/>
    <dgm:cxn modelId="{910DC891-C996-4E79-A4E5-4B272F28A361}" type="presOf" srcId="{2741B0F7-C0BE-4954-A838-F848414E61BF}" destId="{888F07DF-141D-4FF9-94F3-5D295698C3C6}" srcOrd="0" destOrd="0" presId="urn:microsoft.com/office/officeart/2005/8/layout/default#1"/>
    <dgm:cxn modelId="{091EC816-E355-4AC6-AAF6-04AE41051FC1}" srcId="{AE929BB3-8F50-4A86-AB93-8A992FB5BC6F}" destId="{2741B0F7-C0BE-4954-A838-F848414E61BF}" srcOrd="3" destOrd="0" parTransId="{1427A1E2-1A6E-406A-86E1-A4374919A544}" sibTransId="{83690069-7B82-464D-B5CA-24A73D7F3FF1}"/>
    <dgm:cxn modelId="{41DA2D8B-2389-4D6C-B8C9-BD49387C6D88}" srcId="{AE929BB3-8F50-4A86-AB93-8A992FB5BC6F}" destId="{0BD5A183-3D80-48CA-B966-2D06A55A92B9}" srcOrd="1" destOrd="0" parTransId="{45C267EE-089A-45FD-800C-8AB556BFD1D5}" sibTransId="{F0F8BE08-D5FA-4E0E-9B21-3A9401F33F3F}"/>
    <dgm:cxn modelId="{BA2723D8-6628-433C-A152-E3486F82FD54}" type="presOf" srcId="{AE929BB3-8F50-4A86-AB93-8A992FB5BC6F}" destId="{77530FAB-C370-464E-B662-9A08E6AD47DB}" srcOrd="0" destOrd="0" presId="urn:microsoft.com/office/officeart/2005/8/layout/default#1"/>
    <dgm:cxn modelId="{25A89B00-1D5C-4975-A5D6-F54D42E610DB}" srcId="{AE929BB3-8F50-4A86-AB93-8A992FB5BC6F}" destId="{100A8BEF-14DC-4185-8FC7-BCA780F66350}" srcOrd="2" destOrd="0" parTransId="{7539EB52-7518-4A62-9DBD-8679C1D65E9E}" sibTransId="{B35E1117-AFFD-4228-B02C-D98B0719D71E}"/>
    <dgm:cxn modelId="{80F0DC38-9F3A-4D97-8C4B-5D9AFAF078F4}" type="presOf" srcId="{0BD5A183-3D80-48CA-B966-2D06A55A92B9}" destId="{72E82E17-DBC4-4FE4-815F-99BA3CA71CF8}" srcOrd="0" destOrd="0" presId="urn:microsoft.com/office/officeart/2005/8/layout/default#1"/>
    <dgm:cxn modelId="{376337CA-D436-4F29-9696-224B1CDEF5CC}" type="presParOf" srcId="{77530FAB-C370-464E-B662-9A08E6AD47DB}" destId="{B8D15350-7433-46AB-A858-9E709161D2AD}" srcOrd="0" destOrd="0" presId="urn:microsoft.com/office/officeart/2005/8/layout/default#1"/>
    <dgm:cxn modelId="{3B43E627-357A-4EAA-8344-F6F01DB13124}" type="presParOf" srcId="{77530FAB-C370-464E-B662-9A08E6AD47DB}" destId="{79019ACD-DF20-48FB-8D67-F7D8467A7911}" srcOrd="1" destOrd="0" presId="urn:microsoft.com/office/officeart/2005/8/layout/default#1"/>
    <dgm:cxn modelId="{28C02DB5-A425-4A99-933F-A730C5392C9F}" type="presParOf" srcId="{77530FAB-C370-464E-B662-9A08E6AD47DB}" destId="{72E82E17-DBC4-4FE4-815F-99BA3CA71CF8}" srcOrd="2" destOrd="0" presId="urn:microsoft.com/office/officeart/2005/8/layout/default#1"/>
    <dgm:cxn modelId="{63519682-A510-4A51-A773-BFF0EBF656DA}" type="presParOf" srcId="{77530FAB-C370-464E-B662-9A08E6AD47DB}" destId="{0DF274CF-615C-40F4-8C00-FC167170B9DF}" srcOrd="3" destOrd="0" presId="urn:microsoft.com/office/officeart/2005/8/layout/default#1"/>
    <dgm:cxn modelId="{FFEBFB89-42F7-4B9F-959A-611DF96341C2}" type="presParOf" srcId="{77530FAB-C370-464E-B662-9A08E6AD47DB}" destId="{80CBC5D0-8557-485B-920A-73C63656FC5E}" srcOrd="4" destOrd="0" presId="urn:microsoft.com/office/officeart/2005/8/layout/default#1"/>
    <dgm:cxn modelId="{6FD9A217-F5FD-408F-AAD7-6117832BB173}" type="presParOf" srcId="{77530FAB-C370-464E-B662-9A08E6AD47DB}" destId="{E752F29E-13FB-4A24-BE33-36D70DDD556D}" srcOrd="5" destOrd="0" presId="urn:microsoft.com/office/officeart/2005/8/layout/default#1"/>
    <dgm:cxn modelId="{BB6FD3E9-C6FF-4214-BE82-D5D181E8F404}" type="presParOf" srcId="{77530FAB-C370-464E-B662-9A08E6AD47DB}" destId="{888F07DF-141D-4FF9-94F3-5D295698C3C6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D15350-7433-46AB-A858-9E709161D2AD}">
      <dsp:nvSpPr>
        <dsp:cNvPr id="0" name=""/>
        <dsp:cNvSpPr/>
      </dsp:nvSpPr>
      <dsp:spPr>
        <a:xfrm rot="10800000" flipV="1">
          <a:off x="0" y="288204"/>
          <a:ext cx="1513016" cy="85483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до народу</a:t>
          </a:r>
          <a:endParaRPr lang="ru-RU" sz="2500" kern="1200" dirty="0"/>
        </a:p>
      </dsp:txBody>
      <dsp:txXfrm rot="-10800000">
        <a:off x="0" y="288204"/>
        <a:ext cx="1513016" cy="854835"/>
      </dsp:txXfrm>
    </dsp:sp>
    <dsp:sp modelId="{72E82E17-DBC4-4FE4-815F-99BA3CA71CF8}">
      <dsp:nvSpPr>
        <dsp:cNvPr id="0" name=""/>
        <dsp:cNvSpPr/>
      </dsp:nvSpPr>
      <dsp:spPr>
        <a:xfrm>
          <a:off x="1857393" y="229656"/>
          <a:ext cx="1488432" cy="9133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до мови</a:t>
          </a:r>
          <a:endParaRPr lang="ru-RU" sz="2500" kern="1200" dirty="0"/>
        </a:p>
      </dsp:txBody>
      <dsp:txXfrm>
        <a:off x="1857393" y="229656"/>
        <a:ext cx="1488432" cy="913352"/>
      </dsp:txXfrm>
    </dsp:sp>
    <dsp:sp modelId="{80CBC5D0-8557-485B-920A-73C63656FC5E}">
      <dsp:nvSpPr>
        <dsp:cNvPr id="0" name=""/>
        <dsp:cNvSpPr/>
      </dsp:nvSpPr>
      <dsp:spPr>
        <a:xfrm>
          <a:off x="3714790" y="283736"/>
          <a:ext cx="1601307" cy="9096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до історії</a:t>
          </a:r>
          <a:endParaRPr lang="ru-RU" sz="2500" kern="1200" dirty="0"/>
        </a:p>
      </dsp:txBody>
      <dsp:txXfrm>
        <a:off x="3714790" y="283736"/>
        <a:ext cx="1601307" cy="909687"/>
      </dsp:txXfrm>
    </dsp:sp>
    <dsp:sp modelId="{888F07DF-141D-4FF9-94F3-5D295698C3C6}">
      <dsp:nvSpPr>
        <dsp:cNvPr id="0" name=""/>
        <dsp:cNvSpPr/>
      </dsp:nvSpPr>
      <dsp:spPr>
        <a:xfrm>
          <a:off x="5572188" y="261762"/>
          <a:ext cx="1589141" cy="8923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до культури</a:t>
          </a:r>
          <a:endParaRPr lang="ru-RU" sz="2500" kern="1200" dirty="0"/>
        </a:p>
      </dsp:txBody>
      <dsp:txXfrm>
        <a:off x="5572188" y="261762"/>
        <a:ext cx="1589141" cy="892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94F9E9-22F2-4726-9130-D371D2087A4B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DA5383-4D81-4BD3-AB1F-8F5E3A79A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7393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A528A4-07D7-49F1-B9C1-22F3B9B1387A}" type="slidenum">
              <a:rPr lang="ru-RU" sz="1200">
                <a:latin typeface="Calibri" pitchFamily="34" charset="0"/>
              </a:rPr>
              <a:pPr algn="r"/>
              <a:t>13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288E55-0FA4-4C69-A210-7B9995AC22B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A8414E-EA13-4FBA-90E8-BCE11C2B026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7F6C8C3-C1C8-4A7A-8847-EF8FCF8599B7}" type="slidenum">
              <a:rPr lang="ru-RU" sz="1200">
                <a:latin typeface="Calibri" pitchFamily="34" charset="0"/>
              </a:rPr>
              <a:pPr algn="r"/>
              <a:t>28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746C4E7-5F79-42DE-B28A-31BC90B7A0E2}" type="slidenum">
              <a:rPr lang="ru-RU" sz="1200">
                <a:latin typeface="Calibri" pitchFamily="34" charset="0"/>
              </a:rPr>
              <a:pPr algn="r"/>
              <a:t>29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BA5B2-B745-48C6-A3F7-D87D4297CEBB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51E07-C6D8-43E6-8C0C-3E70AB4C4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0D330-CCD6-48C7-A9FA-148DCE330420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3475E-5B6D-4D71-8FE3-CB3B54D78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45DC-9A21-4240-B9AB-CE01C39BE409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CEEA6-BD25-466A-93B0-AEC8E8894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04EEC-58F3-4C12-A5DA-E264A2C6EBC5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922DA-5F16-488B-8D9E-22DBF3407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4A069-53E6-4346-B5C5-7925131FE3EC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616AF-3CF1-49A4-B011-BF4E5BACE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  <p:bldP spid="11" grpId="0" build="p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30980-0BFE-488D-A250-BBA02FF4900B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63888-A6EE-41F4-8BBE-20545FA30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F708E-6F4B-4C9C-8BB5-1BA1464C5CF9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A9836-55E7-485F-8C57-4CAFA1D8A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8E9D2-CB5F-4A61-91BE-87A85624B7B5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04583-19C7-4098-A752-82981FE62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F4582-B3B3-4CB3-835D-BD4DBCD6C7FB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364DD-3B73-46F7-8B24-DEF30161D2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908A4-3023-464A-BC57-62A796CBBC1A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67B51-6629-46EC-8566-BAB70CB2D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1FD0E9-AF2D-45F1-A025-9D06E2BCED63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B5DDCB-4483-4583-AC36-331EA41F0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4.jpeg"/><Relationship Id="rId4" Type="http://schemas.openxmlformats.org/officeDocument/2006/relationships/diagramData" Target="../diagrams/data1.xml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1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ru.osvita.ua/legislation/pozashk_osv/43521/" TargetMode="External"/><Relationship Id="rId2" Type="http://schemas.openxmlformats.org/officeDocument/2006/relationships/hyperlink" Target="http://ru.osvita.ua/legislation/other/5397/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u.osvita.ua/legislation/pozashk_osv/30473/" TargetMode="External"/><Relationship Id="rId2" Type="http://schemas.openxmlformats.org/officeDocument/2006/relationships/hyperlink" Target="http://ru.osvita.ua/legislation/Ser_osv/42453/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05038"/>
            <a:ext cx="6840760" cy="2257425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4000" b="1" i="1" dirty="0" smtClean="0">
                <a:solidFill>
                  <a:schemeClr val="accent1"/>
                </a:solidFill>
                <a:latin typeface="Arial" charset="0"/>
              </a:rPr>
              <a:t>Національно-патріотичне виховання </a:t>
            </a:r>
            <a:r>
              <a:rPr lang="uk-UA" sz="4000" b="1" i="1" dirty="0" smtClean="0">
                <a:solidFill>
                  <a:schemeClr val="accent1"/>
                </a:solidFill>
                <a:latin typeface="Arial" charset="0"/>
              </a:rPr>
              <a:t>дошкільників в умовах </a:t>
            </a:r>
            <a:r>
              <a:rPr lang="uk-UA" sz="4000" b="1" i="1" dirty="0" err="1" smtClean="0">
                <a:solidFill>
                  <a:schemeClr val="accent1"/>
                </a:solidFill>
                <a:latin typeface="Arial" charset="0"/>
              </a:rPr>
              <a:t>поліетнічного</a:t>
            </a:r>
            <a:r>
              <a:rPr lang="uk-UA" sz="4000" b="1" i="1" dirty="0" smtClean="0">
                <a:solidFill>
                  <a:schemeClr val="accent1"/>
                </a:solidFill>
                <a:latin typeface="Arial" charset="0"/>
              </a:rPr>
              <a:t> освітнього середовища</a:t>
            </a:r>
            <a:endParaRPr lang="ru-RU" sz="4000" b="1" i="1" dirty="0" smtClean="0">
              <a:solidFill>
                <a:schemeClr val="accent1"/>
              </a:solidFill>
              <a:latin typeface="Arial" charset="0"/>
            </a:endParaRPr>
          </a:p>
        </p:txBody>
      </p:sp>
      <p:grpSp>
        <p:nvGrpSpPr>
          <p:cNvPr id="13314" name="Группа 4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1332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5" name="Группа 27"/>
          <p:cNvGrpSpPr>
            <a:grpSpLocks/>
          </p:cNvGrpSpPr>
          <p:nvPr/>
        </p:nvGrpSpPr>
        <p:grpSpPr bwMode="auto">
          <a:xfrm rot="10800000">
            <a:off x="7885113" y="6350"/>
            <a:ext cx="1239837" cy="6851650"/>
            <a:chOff x="-1" y="0"/>
            <a:chExt cx="1671378" cy="6885713"/>
          </a:xfrm>
        </p:grpSpPr>
        <p:pic>
          <p:nvPicPr>
            <p:cNvPr id="133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6" name="Picture 14" descr="C:\Users\Анатолий\Desktop\88888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188913"/>
            <a:ext cx="31686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9" descr="УКРАЇ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896" y="4859267"/>
            <a:ext cx="2045767" cy="1762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4294967295"/>
          </p:nvPr>
        </p:nvSpPr>
        <p:spPr>
          <a:xfrm>
            <a:off x="1403350" y="731838"/>
            <a:ext cx="7129463" cy="5576887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b="1" smtClean="0"/>
              <a:t>	</a:t>
            </a:r>
            <a:r>
              <a:rPr lang="ru-RU" b="1" smtClean="0">
                <a:solidFill>
                  <a:schemeClr val="accent1"/>
                </a:solidFill>
              </a:rPr>
              <a:t> </a:t>
            </a:r>
            <a:r>
              <a:rPr lang="ru-RU" sz="2800" b="1" i="1" smtClean="0">
                <a:solidFill>
                  <a:schemeClr val="accent1"/>
                </a:solidFill>
                <a:latin typeface="Arial Narrow" pitchFamily="34" charset="0"/>
              </a:rPr>
              <a:t>«…Тільки народне виховання є живим органом у історичному процесі народного розвитку… Виховання, створене самим народом і побудоване на народних основах, має ту виховну силу, якої немає в найкращих системах, побудованих на абстрактних ідеях або запозичених з іншого народу» </a:t>
            </a:r>
          </a:p>
          <a:p>
            <a:pPr algn="r">
              <a:buFont typeface="Georgia" pitchFamily="18" charset="0"/>
              <a:buNone/>
            </a:pPr>
            <a:r>
              <a:rPr lang="ru-RU" sz="2800" b="1" smtClean="0">
                <a:solidFill>
                  <a:schemeClr val="accent1"/>
                </a:solidFill>
                <a:latin typeface="Arial Narrow" pitchFamily="34" charset="0"/>
              </a:rPr>
              <a:t>К. Д. Ушинський</a:t>
            </a:r>
            <a:r>
              <a:rPr lang="ru-RU" b="1" smtClean="0">
                <a:solidFill>
                  <a:schemeClr val="accent1"/>
                </a:solidFill>
              </a:rPr>
              <a:t> </a:t>
            </a:r>
          </a:p>
        </p:txBody>
      </p:sp>
      <p:grpSp>
        <p:nvGrpSpPr>
          <p:cNvPr id="21506" name="Группа 4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2150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15888"/>
            <a:ext cx="6511925" cy="1143000"/>
          </a:xfrm>
          <a:noFill/>
        </p:spPr>
        <p:txBody>
          <a:bodyPr wrap="square" numCol="1" anchor="ctr" anchorCtr="1" compatLnSpc="1">
            <a:prstTxWarp prst="textNoShape">
              <a:avLst/>
            </a:prstTxWarp>
          </a:bodyPr>
          <a:lstStyle/>
          <a:p>
            <a:pPr algn="ctr" eaLnBrk="1" hangingPunct="1">
              <a:buFont typeface="Georgia" pitchFamily="18" charset="0"/>
              <a:buNone/>
            </a:pPr>
            <a:r>
              <a:rPr lang="ru-RU" sz="2900" smtClean="0">
                <a:solidFill>
                  <a:schemeClr val="accent1"/>
                </a:solidFill>
                <a:effectLst/>
                <a:latin typeface="Arial Black" pitchFamily="34" charset="0"/>
              </a:rPr>
              <a:t>Завдання патріотичного виховання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268413"/>
            <a:ext cx="6875463" cy="5329237"/>
          </a:xfrm>
        </p:spPr>
        <p:txBody>
          <a:bodyPr/>
          <a:lstStyle/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ь"/>
              <a:defRPr/>
            </a:pPr>
            <a:r>
              <a:rPr lang="ru-RU" sz="1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Виховання у дитини любові і прихильності до своєї сім'ї, дому, дитячого садка, вулиці, міста;</a:t>
            </a:r>
            <a:b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</a:br>
            <a:endParaRPr lang="ru-RU" sz="18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ь"/>
              <a:defRPr/>
            </a:pP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Формування дбайливого ставлення до природи і всього живого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None/>
              <a:defRPr/>
            </a:pPr>
            <a:endParaRPr lang="ru-RU" sz="18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ь"/>
              <a:defRPr/>
            </a:pP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Виховання поваги до праці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None/>
              <a:defRPr/>
            </a:pPr>
            <a:endParaRPr lang="ru-RU" sz="18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ь"/>
              <a:defRPr/>
            </a:pP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Розвиток інтересу до укра</a:t>
            </a:r>
            <a:r>
              <a:rPr lang="uk-UA" sz="1800" b="1" i="1" smtClean="0">
                <a:solidFill>
                  <a:srgbClr val="005DA2"/>
                </a:solidFill>
                <a:latin typeface="Arial Black" pitchFamily="34" charset="0"/>
              </a:rPr>
              <a:t>ї</a:t>
            </a: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нських  традицій і промислів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None/>
              <a:defRPr/>
            </a:pPr>
            <a:endParaRPr lang="ru-RU" sz="18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ь"/>
              <a:defRPr/>
            </a:pPr>
            <a:r>
              <a:rPr lang="ru-RU" sz="1800" b="1" i="1" smtClean="0">
                <a:solidFill>
                  <a:srgbClr val="005DA2"/>
                </a:solidFill>
                <a:latin typeface="Arial Black" pitchFamily="34" charset="0"/>
              </a:rPr>
              <a:t>Формування елементарних знань про права людини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  <a:defRPr/>
            </a:pPr>
            <a:endParaRPr lang="ru-RU" sz="1800" b="1" i="1" smtClean="0">
              <a:solidFill>
                <a:srgbClr val="005DA2"/>
              </a:solidFill>
              <a:latin typeface="Arial Black" pitchFamily="34" charset="0"/>
            </a:endParaRPr>
          </a:p>
        </p:txBody>
      </p:sp>
      <p:grpSp>
        <p:nvGrpSpPr>
          <p:cNvPr id="22531" name="Группа 4"/>
          <p:cNvGrpSpPr>
            <a:grpSpLocks/>
          </p:cNvGrpSpPr>
          <p:nvPr/>
        </p:nvGrpSpPr>
        <p:grpSpPr bwMode="auto">
          <a:xfrm>
            <a:off x="7956550" y="0"/>
            <a:ext cx="1187450" cy="6858000"/>
            <a:chOff x="-1" y="0"/>
            <a:chExt cx="1671378" cy="6885713"/>
          </a:xfrm>
        </p:grpSpPr>
        <p:pic>
          <p:nvPicPr>
            <p:cNvPr id="2253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115888"/>
            <a:ext cx="6511925" cy="1143000"/>
          </a:xfrm>
          <a:noFill/>
        </p:spPr>
        <p:txBody>
          <a:bodyPr wrap="square" numCol="1" anchor="ctr" anchorCtr="1" compatLnSpc="1">
            <a:prstTxWarp prst="textNoShape">
              <a:avLst/>
            </a:prstTxWarp>
          </a:bodyPr>
          <a:lstStyle/>
          <a:p>
            <a:pPr algn="ctr" eaLnBrk="1" hangingPunct="1">
              <a:buFont typeface="Georgia" pitchFamily="18" charset="0"/>
              <a:buNone/>
            </a:pPr>
            <a:r>
              <a:rPr lang="ru-RU" sz="2900" smtClean="0">
                <a:solidFill>
                  <a:schemeClr val="accent1"/>
                </a:solidFill>
                <a:effectLst/>
                <a:latin typeface="Arial Black" pitchFamily="34" charset="0"/>
              </a:rPr>
              <a:t>Завдання патріотичного виховання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268413"/>
            <a:ext cx="6875463" cy="5329237"/>
          </a:xfrm>
        </p:spPr>
        <p:txBody>
          <a:bodyPr/>
          <a:lstStyle/>
          <a:p>
            <a:pPr>
              <a:buClr>
                <a:schemeClr val="accent1"/>
              </a:buClr>
              <a:buFont typeface="Wingdings" pitchFamily="2" charset="2"/>
              <a:buNone/>
            </a:pPr>
            <a:endParaRPr lang="ru-RU" sz="16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ь"/>
            </a:pPr>
            <a:r>
              <a:rPr lang="ru-RU" sz="2000" b="1" i="1" smtClean="0">
                <a:solidFill>
                  <a:srgbClr val="005DA2"/>
                </a:solidFill>
                <a:latin typeface="Arial Black" pitchFamily="34" charset="0"/>
              </a:rPr>
              <a:t>Розширення уявлень про міста України</a:t>
            </a: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None/>
            </a:pPr>
            <a:endParaRPr lang="ru-RU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ь"/>
            </a:pPr>
            <a:r>
              <a:rPr lang="ru-RU" sz="2000" b="1" i="1" smtClean="0">
                <a:solidFill>
                  <a:srgbClr val="005DA2"/>
                </a:solidFill>
                <a:latin typeface="Arial Black" pitchFamily="34" charset="0"/>
              </a:rPr>
              <a:t>Знайомство дітей з символами держави (герб, гімн, прапор)</a:t>
            </a:r>
            <a:br>
              <a:rPr lang="ru-RU" sz="2000" b="1" i="1" smtClean="0">
                <a:solidFill>
                  <a:srgbClr val="005DA2"/>
                </a:solidFill>
                <a:latin typeface="Arial Black" pitchFamily="34" charset="0"/>
              </a:rPr>
            </a:br>
            <a:endParaRPr lang="ru-RU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ь"/>
            </a:pPr>
            <a:r>
              <a:rPr lang="ru-RU" sz="2000" b="1" i="1" smtClean="0">
                <a:solidFill>
                  <a:srgbClr val="005DA2"/>
                </a:solidFill>
                <a:latin typeface="Arial Black" pitchFamily="34" charset="0"/>
              </a:rPr>
              <a:t>Розвиток почуття відповідальності і гордості за досягнення країни</a:t>
            </a: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None/>
            </a:pPr>
            <a:endParaRPr lang="ru-RU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ь"/>
            </a:pPr>
            <a:r>
              <a:rPr lang="ru-RU" sz="2000" b="1" i="1" smtClean="0">
                <a:solidFill>
                  <a:srgbClr val="005DA2"/>
                </a:solidFill>
                <a:latin typeface="Arial Black" pitchFamily="34" charset="0"/>
              </a:rPr>
              <a:t>Формування толерантності, почуття поваги до інших народів, їх традицій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ru-RU" sz="2000" b="1" i="1" smtClean="0">
              <a:solidFill>
                <a:srgbClr val="005DA2"/>
              </a:solidFill>
              <a:latin typeface="Arial Black" pitchFamily="34" charset="0"/>
            </a:endParaRPr>
          </a:p>
        </p:txBody>
      </p:sp>
      <p:grpSp>
        <p:nvGrpSpPr>
          <p:cNvPr id="23555" name="Группа 4"/>
          <p:cNvGrpSpPr>
            <a:grpSpLocks/>
          </p:cNvGrpSpPr>
          <p:nvPr/>
        </p:nvGrpSpPr>
        <p:grpSpPr bwMode="auto">
          <a:xfrm>
            <a:off x="7956550" y="0"/>
            <a:ext cx="1187450" cy="6858000"/>
            <a:chOff x="-1" y="0"/>
            <a:chExt cx="1671378" cy="6885713"/>
          </a:xfrm>
        </p:grpSpPr>
        <p:pic>
          <p:nvPicPr>
            <p:cNvPr id="2355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484" name="Содержимое 12"/>
          <p:cNvSpPr>
            <a:spLocks noGrp="1"/>
          </p:cNvSpPr>
          <p:nvPr>
            <p:ph idx="4294967295"/>
          </p:nvPr>
        </p:nvSpPr>
        <p:spPr>
          <a:xfrm>
            <a:off x="900113" y="188913"/>
            <a:ext cx="8083550" cy="85725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uk-UA" sz="3600" b="1" i="1" smtClean="0">
                <a:solidFill>
                  <a:schemeClr val="accent1"/>
                </a:solidFill>
                <a:latin typeface="Arial" charset="0"/>
                <a:cs typeface="Times New Roman" pitchFamily="18" charset="0"/>
              </a:rPr>
              <a:t>Складові патріотичного виховання</a:t>
            </a:r>
          </a:p>
        </p:txBody>
      </p:sp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graphicFrame>
        <p:nvGraphicFramePr>
          <p:cNvPr id="12" name="Схема 11"/>
          <p:cNvGraphicFramePr/>
          <p:nvPr/>
        </p:nvGraphicFramePr>
        <p:xfrm>
          <a:off x="928662" y="1428736"/>
          <a:ext cx="7715304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4583" name="Содержимое 12"/>
          <p:cNvSpPr txBox="1">
            <a:spLocks/>
          </p:cNvSpPr>
          <p:nvPr/>
        </p:nvSpPr>
        <p:spPr bwMode="auto">
          <a:xfrm>
            <a:off x="3803650" y="915988"/>
            <a:ext cx="3159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uk-UA" sz="4800" b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Любов</a:t>
            </a:r>
            <a:endParaRPr lang="ru-RU" sz="4800" b="1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4584" name="Picture 2" descr="D:\ВИКА\ЗАМ\патріотичне картинки\0c2b853d9cc9ae762ea55bef7cbdfb05.jpeg"/>
          <p:cNvPicPr>
            <a:picLocks noChangeAspect="1" noChangeArrowheads="1"/>
          </p:cNvPicPr>
          <p:nvPr/>
        </p:nvPicPr>
        <p:blipFill>
          <a:blip r:embed="rId9"/>
          <a:srcRect l="4297" t="11176" r="11328" b="5882"/>
          <a:stretch>
            <a:fillRect/>
          </a:stretch>
        </p:blipFill>
        <p:spPr bwMode="auto">
          <a:xfrm>
            <a:off x="714375" y="2928938"/>
            <a:ext cx="42687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3" descr="D:\ВИКА\ЗАМ\патріотичне картинки\1404575074_patriotychni-kartunky-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38" y="2928938"/>
            <a:ext cx="3444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4294967295"/>
          </p:nvPr>
        </p:nvSpPr>
        <p:spPr>
          <a:xfrm>
            <a:off x="1143000" y="731838"/>
            <a:ext cx="6400800" cy="5145087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b="1" smtClean="0">
                <a:solidFill>
                  <a:schemeClr val="accent1"/>
                </a:solidFill>
                <a:latin typeface="Arial Black" pitchFamily="34" charset="0"/>
              </a:rPr>
              <a:t>ЛИШ ПО-УКРАЇНСЬКИ</a:t>
            </a:r>
            <a:br>
              <a:rPr lang="ru-RU" b="1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Українські діти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Всім говорять сміло: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Свій народ любити —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То велике діло. Лиш по-українськи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Любо говорити,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І по-українськи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Господа молити.Треба й чужі мови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Старанно вивчати,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Та з усіх найбільше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Рідну шанувати.</a:t>
            </a:r>
            <a:b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</a:br>
            <a:r>
              <a:rPr lang="ru-RU" sz="2600" i="1" smtClean="0">
                <a:solidFill>
                  <a:schemeClr val="accent1"/>
                </a:solidFill>
                <a:latin typeface="Tahoma" pitchFamily="34" charset="0"/>
              </a:rPr>
              <a:t>				</a:t>
            </a:r>
            <a:r>
              <a:rPr lang="ru-RU" i="1" smtClean="0">
                <a:solidFill>
                  <a:schemeClr val="accent1"/>
                </a:solidFill>
              </a:rPr>
              <a:t>А. Незнаний</a:t>
            </a:r>
          </a:p>
        </p:txBody>
      </p:sp>
      <p:grpSp>
        <p:nvGrpSpPr>
          <p:cNvPr id="26626" name="Группа 4"/>
          <p:cNvGrpSpPr>
            <a:grpSpLocks/>
          </p:cNvGrpSpPr>
          <p:nvPr/>
        </p:nvGrpSpPr>
        <p:grpSpPr bwMode="auto">
          <a:xfrm>
            <a:off x="7956550" y="0"/>
            <a:ext cx="1187450" cy="6858000"/>
            <a:chOff x="-1" y="0"/>
            <a:chExt cx="1671378" cy="6885713"/>
          </a:xfrm>
        </p:grpSpPr>
        <p:pic>
          <p:nvPicPr>
            <p:cNvPr id="2662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27" name="Picture 13" descr="image?t=0&amp;bid=770293839839&amp;id=770293839839&amp;plc=WEB&amp;tkn=bH8Xrwx9w2sDxriHwm4SqFdYzq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4724400"/>
            <a:ext cx="127635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827088" y="333375"/>
            <a:ext cx="3635375" cy="1219200"/>
          </a:xfrm>
          <a:noFill/>
        </p:spPr>
        <p:txBody>
          <a:bodyPr wrap="square" numCol="1" anchor="b" compatLnSpc="1">
            <a:prstTxWarp prst="textNoShape">
              <a:avLst/>
            </a:prstTxWarp>
          </a:bodyPr>
          <a:lstStyle/>
          <a:p>
            <a:pPr marL="228600" indent="-228600" algn="l" eaLnBrk="1" hangingPunct="1">
              <a:buFont typeface="Georgia" pitchFamily="18" charset="0"/>
              <a:buNone/>
              <a:tabLst>
                <a:tab pos="182563" algn="l"/>
              </a:tabLst>
            </a:pPr>
            <a:r>
              <a:rPr lang="uk-UA" sz="3200" smtClean="0">
                <a:solidFill>
                  <a:schemeClr val="accent1"/>
                </a:solidFill>
                <a:effectLst/>
                <a:latin typeface="Arial Black" pitchFamily="34" charset="0"/>
              </a:rPr>
              <a:t>Напрямки роботи</a:t>
            </a:r>
            <a:endParaRPr lang="ru-RU" sz="3200" smtClean="0">
              <a:solidFill>
                <a:schemeClr val="accent1"/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250825" y="1700213"/>
            <a:ext cx="8250238" cy="446563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uk-UA" sz="1400" smtClean="0">
                <a:solidFill>
                  <a:srgbClr val="005DA2"/>
                </a:solidFill>
              </a:rPr>
              <a:t> </a:t>
            </a: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Оволодіння рідною мовою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Народно-прикладне мистецтво, 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народні ремесла, народна творчість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Правила народної моралі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Звичаї, традиції, обряди, народні 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Свята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Історична спадщина, минуле рідного</a:t>
            </a:r>
          </a:p>
          <a:p>
            <a:pPr marL="0" indent="0" eaLnBrk="1" hangingPunct="1">
              <a:lnSpc>
                <a:spcPct val="80000"/>
              </a:lnSpc>
              <a:buFont typeface="Georgia" pitchFamily="18" charset="0"/>
              <a:buNone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народу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</p:txBody>
      </p:sp>
      <p:pic>
        <p:nvPicPr>
          <p:cNvPr id="5" name="Picture 2" descr="C:\Documents and Settings\Admin\Рабочий стол\ст.гр\DSC014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27763" y="188913"/>
            <a:ext cx="2790825" cy="2092325"/>
          </a:xfrm>
        </p:spPr>
      </p:pic>
      <p:grpSp>
        <p:nvGrpSpPr>
          <p:cNvPr id="27652" name="Группа 5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2765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653" name="Группа 8"/>
          <p:cNvGrpSpPr>
            <a:grpSpLocks/>
          </p:cNvGrpSpPr>
          <p:nvPr/>
        </p:nvGrpSpPr>
        <p:grpSpPr bwMode="auto">
          <a:xfrm rot="-5400000">
            <a:off x="6227763" y="3941762"/>
            <a:ext cx="755650" cy="5076825"/>
            <a:chOff x="-1" y="0"/>
            <a:chExt cx="1671378" cy="6885713"/>
          </a:xfrm>
        </p:grpSpPr>
        <p:pic>
          <p:nvPicPr>
            <p:cNvPr id="2765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827088" y="404813"/>
            <a:ext cx="3635375" cy="931862"/>
          </a:xfrm>
          <a:noFill/>
        </p:spPr>
        <p:txBody>
          <a:bodyPr wrap="square" numCol="1" anchor="b" compatLnSpc="1">
            <a:prstTxWarp prst="textNoShape">
              <a:avLst/>
            </a:prstTxWarp>
          </a:bodyPr>
          <a:lstStyle/>
          <a:p>
            <a:pPr marL="228600" indent="-228600" algn="l" eaLnBrk="1" hangingPunct="1">
              <a:buFont typeface="Georgia" pitchFamily="18" charset="0"/>
              <a:buNone/>
              <a:tabLst>
                <a:tab pos="182563" algn="l"/>
              </a:tabLst>
            </a:pPr>
            <a:r>
              <a:rPr lang="uk-UA" sz="3200" smtClean="0">
                <a:solidFill>
                  <a:schemeClr val="accent1"/>
                </a:solidFill>
                <a:effectLst/>
                <a:latin typeface="Arial Black" pitchFamily="34" charset="0"/>
              </a:rPr>
              <a:t>Напрямки роботи</a:t>
            </a:r>
            <a:endParaRPr lang="ru-RU" sz="3200" smtClean="0">
              <a:solidFill>
                <a:schemeClr val="accent1"/>
              </a:solidFill>
              <a:effectLst/>
              <a:latin typeface="Arial Black" pitchFamily="34" charset="0"/>
            </a:endParaRPr>
          </a:p>
        </p:txBody>
      </p:sp>
      <p:sp>
        <p:nvSpPr>
          <p:cNvPr id="54275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323850" y="1484313"/>
            <a:ext cx="8215313" cy="4929187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</a:rPr>
              <a:t> </a:t>
            </a: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Сім</a:t>
            </a:r>
            <a:r>
              <a:rPr lang="en-US" sz="2000" b="1" i="1" smtClean="0">
                <a:solidFill>
                  <a:srgbClr val="005DA2"/>
                </a:solidFill>
                <a:latin typeface="Arial Black" pitchFamily="34" charset="0"/>
              </a:rPr>
              <a:t>’</a:t>
            </a: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я, рід, родовід</a:t>
            </a:r>
            <a:r>
              <a:rPr lang="uk-UA" sz="2000" b="1" i="1" smtClean="0">
                <a:solidFill>
                  <a:srgbClr val="005DA2"/>
                </a:solidFill>
              </a:rPr>
              <a:t> 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</a:endParaRP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Рідне місто 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Рідна країна. Державні символи України. 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 Природа рідного краю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Народна символіка. Обереги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  <a:p>
            <a:pPr marL="0" indent="0" eaLnBrk="1" hangingPunct="1">
              <a:buFont typeface="Wingdings" pitchFamily="2" charset="2"/>
              <a:buChar char="§"/>
            </a:pPr>
            <a:r>
              <a:rPr lang="uk-UA" sz="2000" b="1" i="1" smtClean="0">
                <a:solidFill>
                  <a:srgbClr val="005DA2"/>
                </a:solidFill>
                <a:latin typeface="Arial Black" pitchFamily="34" charset="0"/>
              </a:rPr>
              <a:t> Повага до людей праці. Шановані почесні люди</a:t>
            </a:r>
          </a:p>
          <a:p>
            <a:pPr marL="0" indent="0" eaLnBrk="1" hangingPunct="1">
              <a:buFont typeface="Wingdings" pitchFamily="2" charset="2"/>
              <a:buChar char="§"/>
            </a:pPr>
            <a:endParaRPr lang="uk-UA" sz="2000" b="1" i="1" smtClean="0">
              <a:solidFill>
                <a:srgbClr val="005DA2"/>
              </a:solidFill>
              <a:latin typeface="Arial Black" pitchFamily="34" charset="0"/>
            </a:endParaRPr>
          </a:p>
        </p:txBody>
      </p:sp>
      <p:pic>
        <p:nvPicPr>
          <p:cNvPr id="5" name="Picture 2" descr="C:\Documents and Settings\Admin\Рабочий стол\ст.гр\DSC014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476250"/>
            <a:ext cx="2790825" cy="2092325"/>
          </a:xfrm>
        </p:spPr>
      </p:pic>
      <p:grpSp>
        <p:nvGrpSpPr>
          <p:cNvPr id="28676" name="Группа 5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2868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677" name="Группа 8"/>
          <p:cNvGrpSpPr>
            <a:grpSpLocks/>
          </p:cNvGrpSpPr>
          <p:nvPr/>
        </p:nvGrpSpPr>
        <p:grpSpPr bwMode="auto">
          <a:xfrm rot="-5400000">
            <a:off x="6227763" y="3941762"/>
            <a:ext cx="755650" cy="5076825"/>
            <a:chOff x="-1" y="0"/>
            <a:chExt cx="1671378" cy="6885713"/>
          </a:xfrm>
        </p:grpSpPr>
        <p:pic>
          <p:nvPicPr>
            <p:cNvPr id="2867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wrap="square" numCol="1" anchor="ctr" anchorCtr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Державна символіка.</a:t>
            </a:r>
          </a:p>
        </p:txBody>
      </p:sp>
      <p:pic>
        <p:nvPicPr>
          <p:cNvPr id="29698" name="Рисунок 6" descr="1385_html_fd2a8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5" y="4143380"/>
            <a:ext cx="7805766" cy="1428760"/>
          </a:xfrm>
        </p:spPr>
        <p:txBody>
          <a:bodyPr/>
          <a:lstStyle/>
          <a:p>
            <a:pPr marL="320040" indent="-32004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000" i="1" dirty="0" smtClean="0">
                <a:solidFill>
                  <a:srgbClr val="005DA2"/>
                </a:solidFill>
              </a:rPr>
              <a:t>Організовуючи народознавчу роботу в групах, вихователі в комплексі </a:t>
            </a:r>
            <a:r>
              <a:rPr lang="uk-UA" sz="2000" i="1" dirty="0" err="1" smtClean="0">
                <a:solidFill>
                  <a:srgbClr val="005DA2"/>
                </a:solidFill>
              </a:rPr>
              <a:t>розв</a:t>
            </a:r>
            <a:r>
              <a:rPr lang="en-US" sz="2000" i="1" dirty="0" smtClean="0">
                <a:solidFill>
                  <a:srgbClr val="005DA2"/>
                </a:solidFill>
              </a:rPr>
              <a:t>’</a:t>
            </a:r>
            <a:r>
              <a:rPr lang="uk-UA" sz="2000" i="1" dirty="0" err="1" smtClean="0">
                <a:solidFill>
                  <a:srgbClr val="005DA2"/>
                </a:solidFill>
              </a:rPr>
              <a:t>язують</a:t>
            </a:r>
            <a:r>
              <a:rPr lang="uk-UA" sz="2000" i="1" dirty="0" smtClean="0">
                <a:solidFill>
                  <a:srgbClr val="005DA2"/>
                </a:solidFill>
              </a:rPr>
              <a:t>  пізнавальні, навчальні, виховні та мовленнєві завдання.</a:t>
            </a:r>
            <a:endParaRPr lang="ru-RU" sz="2000" i="1" dirty="0">
              <a:solidFill>
                <a:srgbClr val="005DA2"/>
              </a:solidFill>
            </a:endParaRPr>
          </a:p>
        </p:txBody>
      </p:sp>
      <p:pic>
        <p:nvPicPr>
          <p:cNvPr id="1026" name="Picture 2" descr="G:\Оксана\DSC0197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500063"/>
            <a:ext cx="3571875" cy="2928937"/>
          </a:xfrm>
        </p:spPr>
      </p:pic>
      <p:pic>
        <p:nvPicPr>
          <p:cNvPr id="1030" name="Picture 6" descr="G:\Оксана\DSC0198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/>
          <a:srcRect/>
          <a:stretch>
            <a:fillRect/>
          </a:stretch>
        </p:blipFill>
        <p:spPr>
          <a:xfrm>
            <a:off x="4857750" y="500063"/>
            <a:ext cx="3346450" cy="2928937"/>
          </a:xfrm>
        </p:spPr>
      </p:pic>
      <p:grpSp>
        <p:nvGrpSpPr>
          <p:cNvPr id="30724" name="Группа 17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3072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725" name="Группа 20"/>
          <p:cNvGrpSpPr>
            <a:grpSpLocks/>
          </p:cNvGrpSpPr>
          <p:nvPr/>
        </p:nvGrpSpPr>
        <p:grpSpPr bwMode="auto">
          <a:xfrm rot="-5400000">
            <a:off x="6227763" y="3941762"/>
            <a:ext cx="755650" cy="5076825"/>
            <a:chOff x="-1" y="0"/>
            <a:chExt cx="1671378" cy="6885713"/>
          </a:xfrm>
        </p:grpSpPr>
        <p:pic>
          <p:nvPicPr>
            <p:cNvPr id="3072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258888" y="836613"/>
            <a:ext cx="3673475" cy="3384550"/>
          </a:xfrm>
        </p:spPr>
        <p:txBody>
          <a:bodyPr/>
          <a:lstStyle/>
          <a:p>
            <a:pPr algn="just" eaLnBrk="1" hangingPunct="1">
              <a:defRPr/>
            </a:pPr>
            <a:r>
              <a:rPr lang="uk-UA" sz="2000" i="1">
                <a:solidFill>
                  <a:srgbClr val="005DA2"/>
                </a:solidFill>
                <a:latin typeface="Arial Unicode MS" pitchFamily="34" charset="-128"/>
              </a:rPr>
              <a:t>Національний куточок  – один із основних компонентів життєвого простору, що сприяє формуванню національної свідомості у дітей дошкільного віку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867400" y="908050"/>
            <a:ext cx="2736850" cy="1944688"/>
          </a:xfrm>
        </p:spPr>
        <p:txBody>
          <a:bodyPr rtlCol="0"/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85853" y="5143512"/>
            <a:ext cx="3646188" cy="877776"/>
          </a:xfrm>
        </p:spPr>
        <p:txBody>
          <a:bodyPr/>
          <a:lstStyle/>
          <a:p>
            <a:pPr marL="320040" indent="-32004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800" i="1" dirty="0" smtClean="0">
                <a:solidFill>
                  <a:srgbClr val="005DA2"/>
                </a:solidFill>
              </a:rPr>
              <a:t>Тематичні осередки</a:t>
            </a:r>
            <a:endParaRPr lang="ru-RU" sz="2800" i="1" dirty="0">
              <a:solidFill>
                <a:srgbClr val="005DA2"/>
              </a:solidFill>
            </a:endParaRPr>
          </a:p>
        </p:txBody>
      </p:sp>
      <p:grpSp>
        <p:nvGrpSpPr>
          <p:cNvPr id="31748" name="Группа 6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3175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8" name="Picture 2" descr="F:\Images\Фото00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148263" y="765175"/>
            <a:ext cx="3486150" cy="2614613"/>
          </a:xfrm>
        </p:spPr>
      </p:pic>
      <p:pic>
        <p:nvPicPr>
          <p:cNvPr id="4099" name="Picture 3" descr="F:\Images\Фото008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219700" y="3860800"/>
            <a:ext cx="3443288" cy="2582863"/>
          </a:xfr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1131888" y="406052"/>
            <a:ext cx="6176417" cy="5649912"/>
          </a:xfrm>
        </p:spPr>
        <p:txBody>
          <a:bodyPr/>
          <a:lstStyle/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uk-UA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Патріотизм – найбільший прояв духовного світу людини</a:t>
            </a:r>
            <a:r>
              <a:rPr lang="ru-RU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 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   </a:t>
            </a:r>
            <a:r>
              <a:rPr lang="ru-RU" sz="2000" b="1" dirty="0" smtClean="0">
                <a:solidFill>
                  <a:schemeClr val="accent1"/>
                </a:solidFill>
              </a:rPr>
              <a:t> </a:t>
            </a:r>
          </a:p>
          <a:p>
            <a:pPr algn="r">
              <a:lnSpc>
                <a:spcPct val="80000"/>
              </a:lnSpc>
              <a:buFont typeface="Georgia" pitchFamily="18" charset="0"/>
              <a:buNone/>
            </a:pPr>
            <a:r>
              <a:rPr lang="uk-UA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«Сила духу починається з віри в моральні святині Вітчизни, народу. Людина, яка ні в що не вірить, не може бути ні духовно, ні морально чистою, ні мужньою…»</a:t>
            </a:r>
            <a:r>
              <a:rPr lang="ru-RU" sz="2800" b="1" dirty="0" smtClean="0">
                <a:solidFill>
                  <a:schemeClr val="accent1"/>
                </a:solidFill>
              </a:rPr>
              <a:t/>
            </a:r>
            <a:br>
              <a:rPr lang="ru-RU" sz="2800" b="1" dirty="0" smtClean="0">
                <a:solidFill>
                  <a:schemeClr val="accent1"/>
                </a:solidFill>
              </a:rPr>
            </a:br>
            <a:r>
              <a:rPr lang="ru-RU" sz="2800" b="1" dirty="0" smtClean="0">
                <a:solidFill>
                  <a:schemeClr val="accent1"/>
                </a:solidFill>
              </a:rPr>
              <a:t>  	</a:t>
            </a:r>
          </a:p>
          <a:p>
            <a:pPr algn="r">
              <a:lnSpc>
                <a:spcPct val="80000"/>
              </a:lnSpc>
              <a:buFont typeface="Georgia" pitchFamily="18" charset="0"/>
              <a:buNone/>
            </a:pPr>
            <a:r>
              <a:rPr lang="ru-RU" sz="2800" b="1" i="1" dirty="0" smtClean="0">
                <a:solidFill>
                  <a:schemeClr val="accent1"/>
                </a:solidFill>
              </a:rPr>
              <a:t>Василь </a:t>
            </a:r>
            <a:r>
              <a:rPr lang="ru-RU" sz="2800" b="1" i="1" dirty="0" err="1" smtClean="0">
                <a:solidFill>
                  <a:schemeClr val="accent1"/>
                </a:solidFill>
              </a:rPr>
              <a:t>Сухомлинський</a:t>
            </a:r>
            <a:r>
              <a:rPr lang="ru-RU" sz="2800" b="1" i="1" dirty="0" smtClean="0">
                <a:solidFill>
                  <a:schemeClr val="accent1"/>
                </a:solidFill>
              </a:rPr>
              <a:t> </a:t>
            </a:r>
          </a:p>
        </p:txBody>
      </p:sp>
      <p:grpSp>
        <p:nvGrpSpPr>
          <p:cNvPr id="15362" name="Группа 27"/>
          <p:cNvGrpSpPr>
            <a:grpSpLocks/>
          </p:cNvGrpSpPr>
          <p:nvPr/>
        </p:nvGrpSpPr>
        <p:grpSpPr bwMode="auto">
          <a:xfrm rot="10800000">
            <a:off x="7885113" y="6350"/>
            <a:ext cx="1239837" cy="6851650"/>
            <a:chOff x="-1" y="0"/>
            <a:chExt cx="1671378" cy="6885713"/>
          </a:xfrm>
        </p:grpSpPr>
        <p:pic>
          <p:nvPicPr>
            <p:cNvPr id="1536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365" name="Picture 10" descr="Патріотичні вірші Україн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7974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138232"/>
      </p:ext>
    </p:extLst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0" descr="sz3Q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0"/>
            <a:ext cx="3352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11" descr="20120924-4696213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2205038"/>
            <a:ext cx="24479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12" descr="1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0"/>
            <a:ext cx="269557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13" descr="113857345639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2362200"/>
            <a:ext cx="28194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14" descr="Anuarova10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2565400"/>
            <a:ext cx="29146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15" descr="goncharstvo_04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15088" y="152400"/>
            <a:ext cx="272891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Рисунок 16" descr="post38054_img1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19800" y="4267200"/>
            <a:ext cx="300513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Рисунок 22" descr="goncharstvo_06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62400" y="4419600"/>
            <a:ext cx="198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Рисунок 23" descr="image003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87450" y="5029200"/>
            <a:ext cx="2514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802" name="Группа 6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3380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571876"/>
            <a:ext cx="6512511" cy="2643206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i="1" dirty="0" smtClean="0">
                <a:solidFill>
                  <a:srgbClr val="005DA2"/>
                </a:solidFill>
              </a:rPr>
              <a:t>Експозиція національного куточка змінюється, поповнюється, в залежності від пізнавальної теми тижня та тематики з образотворчої діяльності. </a:t>
            </a:r>
            <a:endParaRPr lang="ru-RU" sz="2400" i="1" dirty="0">
              <a:solidFill>
                <a:srgbClr val="005DA2"/>
              </a:solidFill>
            </a:endParaRPr>
          </a:p>
        </p:txBody>
      </p:sp>
      <p:grpSp>
        <p:nvGrpSpPr>
          <p:cNvPr id="34818" name="Группа 4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3482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5" descr="F:\Фото008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188913"/>
            <a:ext cx="2811462" cy="3127375"/>
          </a:xfrm>
        </p:spPr>
      </p:pic>
      <p:pic>
        <p:nvPicPr>
          <p:cNvPr id="2051" name="Picture 3" descr="C:\Documents and Settings\Admin\Рабочий стол\ДНЗ при школі\Фото004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/>
          <a:srcRect/>
          <a:stretch>
            <a:fillRect/>
          </a:stretch>
        </p:blipFill>
        <p:spPr>
          <a:xfrm>
            <a:off x="5143500" y="214313"/>
            <a:ext cx="2884488" cy="3071812"/>
          </a:xfr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2"/>
          <p:cNvSpPr>
            <a:spLocks noGrp="1"/>
          </p:cNvSpPr>
          <p:nvPr>
            <p:ph type="title"/>
          </p:nvPr>
        </p:nvSpPr>
        <p:spPr bwMode="auto">
          <a:xfrm>
            <a:off x="3708400" y="404813"/>
            <a:ext cx="5111750" cy="5688012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876300" indent="-876300" algn="l" eaLnBrk="1" hangingPunct="1">
              <a:buFont typeface="Wingdings" pitchFamily="2" charset="2"/>
              <a:buChar char="Ш"/>
            </a:pPr>
            <a:r>
              <a:rPr lang="ru-RU" sz="3200" smtClean="0">
                <a:solidFill>
                  <a:schemeClr val="accent1"/>
                </a:solidFill>
                <a:effectLst/>
                <a:latin typeface="Arial Black" pitchFamily="34" charset="0"/>
              </a:rPr>
              <a:t>Шляхи роботи:</a:t>
            </a:r>
            <a:br>
              <a:rPr lang="ru-RU" sz="3200" smtClean="0">
                <a:solidFill>
                  <a:schemeClr val="accent1"/>
                </a:solidFill>
                <a:effectLst/>
                <a:latin typeface="Arial Black" pitchFamily="34" charset="0"/>
              </a:rPr>
            </a:br>
            <a:r>
              <a:rPr lang="ru-RU" sz="3200" smtClean="0">
                <a:solidFill>
                  <a:schemeClr val="accent1"/>
                </a:solidFill>
                <a:effectLst/>
                <a:latin typeface="Arial Black" pitchFamily="34" charset="0"/>
              </a:rPr>
              <a:t/>
            </a:r>
            <a:br>
              <a:rPr lang="ru-RU" sz="3200" smtClean="0">
                <a:solidFill>
                  <a:schemeClr val="accent1"/>
                </a:solidFill>
                <a:effectLst/>
                <a:latin typeface="Arial Black" pitchFamily="34" charset="0"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1)</a:t>
            </a:r>
            <a:r>
              <a:rPr lang="ru-RU" sz="3200" smtClean="0">
                <a:solidFill>
                  <a:schemeClr val="accent1"/>
                </a:solidFill>
                <a:effectLst/>
                <a:latin typeface="Arial Black" pitchFamily="34" charset="0"/>
              </a:rPr>
              <a:t> </a:t>
            </a:r>
            <a:r>
              <a:rPr lang="ru-RU" sz="2000" i="1" smtClean="0">
                <a:solidFill>
                  <a:srgbClr val="005DA2"/>
                </a:solidFill>
                <a:effectLst/>
              </a:rPr>
              <a:t>заняття з ознайомлення  з рідним краєм,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2) проведення фольклорних свят, екскурсій до історичних пам’яток, 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3) презентація фотовиставок, 4) проведення Занять мужності,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5) бесіди,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6) музично -театралізована діяльність,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7) свята та розваги, 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r>
              <a:rPr lang="ru-RU" sz="2000" i="1" smtClean="0">
                <a:solidFill>
                  <a:srgbClr val="005DA2"/>
                </a:solidFill>
                <a:effectLst/>
              </a:rPr>
              <a:t>8) образотворча діяльність…</a:t>
            </a:r>
            <a:br>
              <a:rPr lang="ru-RU" sz="2000" i="1" smtClean="0">
                <a:solidFill>
                  <a:srgbClr val="005DA2"/>
                </a:solidFill>
                <a:effectLst/>
              </a:rPr>
            </a:br>
            <a:endParaRPr lang="ru-RU" sz="2000" i="1" smtClean="0">
              <a:solidFill>
                <a:srgbClr val="005DA2"/>
              </a:solidFill>
              <a:effectLst/>
            </a:endParaRPr>
          </a:p>
        </p:txBody>
      </p:sp>
      <p:grpSp>
        <p:nvGrpSpPr>
          <p:cNvPr id="35842" name="Группа 13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3584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43" name="Группа 16"/>
          <p:cNvGrpSpPr>
            <a:grpSpLocks/>
          </p:cNvGrpSpPr>
          <p:nvPr/>
        </p:nvGrpSpPr>
        <p:grpSpPr bwMode="auto">
          <a:xfrm rot="-5400000">
            <a:off x="6227763" y="3962400"/>
            <a:ext cx="755650" cy="5076825"/>
            <a:chOff x="-1" y="0"/>
            <a:chExt cx="1671378" cy="6885713"/>
          </a:xfrm>
        </p:grpSpPr>
        <p:pic>
          <p:nvPicPr>
            <p:cNvPr id="3584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44" name="Rectangle 11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>
                <a:solidFill>
                  <a:srgbClr val="FF0000"/>
                </a:solidFill>
              </a:rPr>
              <a:t/>
            </a:r>
            <a:br>
              <a:rPr lang="ru-RU" altLang="ru-RU" b="1" i="1">
                <a:solidFill>
                  <a:srgbClr val="FF0000"/>
                </a:solidFill>
              </a:rPr>
            </a:br>
            <a:endParaRPr lang="ru-RU" b="1" i="1">
              <a:solidFill>
                <a:srgbClr val="FF0000"/>
              </a:solidFill>
            </a:endParaRPr>
          </a:p>
        </p:txBody>
      </p:sp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4763"/>
            <a:ext cx="37131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717032"/>
            <a:ext cx="7992887" cy="1798136"/>
          </a:xfrm>
        </p:spPr>
        <p:txBody>
          <a:bodyPr/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000" i="1" dirty="0" smtClean="0">
                <a:solidFill>
                  <a:srgbClr val="005DA2"/>
                </a:solidFill>
              </a:rPr>
              <a:t>Ми всі українського поля,</a:t>
            </a:r>
            <a:br>
              <a:rPr lang="uk-UA" sz="2000" i="1" dirty="0" smtClean="0">
                <a:solidFill>
                  <a:srgbClr val="005DA2"/>
                </a:solidFill>
              </a:rPr>
            </a:br>
            <a:r>
              <a:rPr lang="uk-UA" sz="2000" i="1" dirty="0" smtClean="0">
                <a:solidFill>
                  <a:srgbClr val="005DA2"/>
                </a:solidFill>
              </a:rPr>
              <a:t>З блакиті його висоти, </a:t>
            </a:r>
            <a:br>
              <a:rPr lang="uk-UA" sz="2000" i="1" dirty="0" smtClean="0">
                <a:solidFill>
                  <a:srgbClr val="005DA2"/>
                </a:solidFill>
              </a:rPr>
            </a:br>
            <a:r>
              <a:rPr lang="uk-UA" sz="2000" i="1" dirty="0" smtClean="0">
                <a:solidFill>
                  <a:srgbClr val="005DA2"/>
                </a:solidFill>
              </a:rPr>
              <a:t>А тому нам випала доля</a:t>
            </a:r>
            <a:br>
              <a:rPr lang="uk-UA" sz="2000" i="1" dirty="0" smtClean="0">
                <a:solidFill>
                  <a:srgbClr val="005DA2"/>
                </a:solidFill>
              </a:rPr>
            </a:br>
            <a:r>
              <a:rPr lang="uk-UA" sz="2000" i="1" dirty="0" smtClean="0">
                <a:solidFill>
                  <a:srgbClr val="005DA2"/>
                </a:solidFill>
              </a:rPr>
              <a:t>Не гнутись до сонця рости.</a:t>
            </a:r>
            <a:endParaRPr lang="ru-RU" sz="2000" i="1" dirty="0">
              <a:solidFill>
                <a:srgbClr val="005DA2"/>
              </a:solidFill>
            </a:endParaRPr>
          </a:p>
        </p:txBody>
      </p:sp>
      <p:pic>
        <p:nvPicPr>
          <p:cNvPr id="2051" name="Picture 3" descr="C:\Documents and Settings\Admin\Рабочий стол\ст.гр\DSC0145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476250"/>
            <a:ext cx="3913188" cy="2935288"/>
          </a:xfrm>
        </p:spPr>
      </p:pic>
      <p:pic>
        <p:nvPicPr>
          <p:cNvPr id="2052" name="Picture 4" descr="C:\Documents and Settings\Admin\Рабочий стол\ст.гр\DSC0146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476250"/>
            <a:ext cx="3911600" cy="2935288"/>
          </a:xfrm>
        </p:spPr>
      </p:pic>
      <p:grpSp>
        <p:nvGrpSpPr>
          <p:cNvPr id="36868" name="Группа 8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3687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69" name="Группа 11"/>
          <p:cNvGrpSpPr>
            <a:grpSpLocks/>
          </p:cNvGrpSpPr>
          <p:nvPr/>
        </p:nvGrpSpPr>
        <p:grpSpPr bwMode="auto">
          <a:xfrm rot="-5400000">
            <a:off x="6227763" y="3941762"/>
            <a:ext cx="755650" cy="5076825"/>
            <a:chOff x="-1" y="0"/>
            <a:chExt cx="1671378" cy="6885713"/>
          </a:xfrm>
        </p:grpSpPr>
        <p:pic>
          <p:nvPicPr>
            <p:cNvPr id="3687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51" y="495289"/>
            <a:ext cx="6845191" cy="2795772"/>
          </a:xfrm>
        </p:spPr>
        <p:txBody>
          <a:bodyPr/>
          <a:lstStyle/>
          <a:p>
            <a:pPr marL="320040" indent="-32004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800" i="1" dirty="0" smtClean="0">
                <a:solidFill>
                  <a:srgbClr val="005DA2"/>
                </a:solidFill>
              </a:rPr>
              <a:t>Тільки той, хто любить, цінує і поважає накопичене і збережене попереднім поколінням, може любити Батьківщину, дізнатися її, стати справжнім патріотом.</a:t>
            </a:r>
            <a:endParaRPr lang="ru-RU" sz="2800" i="1" dirty="0">
              <a:solidFill>
                <a:srgbClr val="005DA2"/>
              </a:solidFill>
            </a:endParaRPr>
          </a:p>
        </p:txBody>
      </p:sp>
      <p:grpSp>
        <p:nvGrpSpPr>
          <p:cNvPr id="37890" name="Группа 2"/>
          <p:cNvGrpSpPr>
            <a:grpSpLocks/>
          </p:cNvGrpSpPr>
          <p:nvPr/>
        </p:nvGrpSpPr>
        <p:grpSpPr bwMode="auto">
          <a:xfrm rot="-5400000">
            <a:off x="2160588" y="3941762"/>
            <a:ext cx="755650" cy="5076825"/>
            <a:chOff x="-1" y="0"/>
            <a:chExt cx="1671378" cy="6885713"/>
          </a:xfrm>
        </p:grpSpPr>
        <p:pic>
          <p:nvPicPr>
            <p:cNvPr id="37895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891" name="Группа 5"/>
          <p:cNvGrpSpPr>
            <a:grpSpLocks/>
          </p:cNvGrpSpPr>
          <p:nvPr/>
        </p:nvGrpSpPr>
        <p:grpSpPr bwMode="auto">
          <a:xfrm rot="-5400000">
            <a:off x="6227763" y="3941762"/>
            <a:ext cx="755650" cy="5076825"/>
            <a:chOff x="-1" y="0"/>
            <a:chExt cx="1671378" cy="6885713"/>
          </a:xfrm>
        </p:grpSpPr>
        <p:pic>
          <p:nvPicPr>
            <p:cNvPr id="3789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4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892" name="Picture 9" descr="image?t=3&amp;bid=665628057823&amp;id=665628057823&amp;plc=WEB&amp;tkn=GuRdlrZQWAziYVxIQkx_b4MHc8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779713"/>
            <a:ext cx="3911600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13651"/>
            <a:ext cx="8686800" cy="644976"/>
          </a:xfrm>
        </p:spPr>
        <p:txBody>
          <a:bodyPr anchor="ctr"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uk-UA" sz="3600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Нормативно-правова база з питань патріотичного виховання</a:t>
            </a:r>
            <a:endParaRPr lang="ru-RU" sz="3600" b="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1412875"/>
            <a:ext cx="8424863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Указ Президента України від 13.11.2014 № 872 "Про День Гідності та Свободи"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Указ Президента України від 13.11.2014 № 871 "Про День Соборності України";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Указ Президента України від 14.10.2014 № 806 "Про День захисника України"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Указ Президента України від 24.09.2014 № 744 "Про невідкладні заходи щодо захисту України та зміцнення її обороноздатності"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Стратегія державної політики сприяння розвитку громадянського суспільства в Україні, затверджена Указом Президента України від 24 березня 2012 року                № 212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Концепція допризовної підготовки і військово-патріотичного виховання молоді, схвалена Указом Президента України від 25 жовтня 2002 року № 948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Постанова Кабінету Міністрів України від 28.01.2009 № 41 "Про затвердження Державної цільової соціальної програми "Молодь України" на 2009-2015 роки“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  <a:tabLst>
                <a:tab pos="7797800" algn="l"/>
              </a:tabLst>
            </a:pPr>
            <a:endParaRPr lang="ru-RU" sz="8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tabLst>
                <a:tab pos="7797800" algn="l"/>
              </a:tabLst>
            </a:pPr>
            <a:r>
              <a:rPr lang="uk-UA" sz="1600" b="1" smtClean="0">
                <a:solidFill>
                  <a:schemeClr val="accent1"/>
                </a:solidFill>
              </a:rPr>
              <a:t>Розпорядження Кабінету Міністрів України від 08.09.2009 № 1494 "Про затвердження Плану заходів щодо підвищення рівня патріотичного виховання учнівської та студентської молоді шляхом проведення на постійній основі тематичних екскурсій з відвідуванням об’єктів культурної спадщини"</a:t>
            </a:r>
            <a:endParaRPr lang="ru-RU" sz="1600" b="1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7797800" algn="l"/>
              </a:tabLst>
            </a:pPr>
            <a:endParaRPr lang="ru-RU" sz="1600" b="1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838200"/>
          </a:xfrm>
        </p:spPr>
        <p:txBody>
          <a:bodyPr anchor="ctr"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uk-UA" sz="3600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Нормативно-правова база з питань патріотичного виховання</a:t>
            </a:r>
            <a:endParaRPr lang="ru-RU" sz="3600" b="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15616" y="2132856"/>
            <a:ext cx="6400800" cy="347503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Доручення Кабінету Міністрів України від 05.05.2009 № 22966/1/1-09 та План організації виконання положень Указу Президента України від 27.04.2009 № 272 "Про проведення Всеукраїнської молодіжної акції «Пам’ятати. Відродити. Зберегти“</a:t>
            </a:r>
            <a:endParaRPr lang="uk-UA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8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Концепція національно-патріотичного виховання молоді, затверджена наказом Міністерства України у справах сім’ї, молоді та спорту, Міністерства освіти і науки України, Міністерства оборони України, Міністерства культури і туризму України від 27.10.2009 </a:t>
            </a:r>
            <a:r>
              <a:rPr lang="uk-UA" sz="1600" b="1" dirty="0" smtClean="0">
                <a:solidFill>
                  <a:schemeClr val="accent1"/>
                </a:solidFill>
                <a:hlinkClick r:id="rId2" tooltip="Про затвердження Концепції національно-патріотичного виховання молоді"/>
              </a:rPr>
              <a:t>№ 3754/981/538/49</a:t>
            </a:r>
            <a:endParaRPr lang="uk-UA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8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наказ Міністерства освіти і науки України від 27.10.2014 </a:t>
            </a:r>
            <a:r>
              <a:rPr lang="uk-UA" sz="1600" b="1" dirty="0" smtClean="0">
                <a:solidFill>
                  <a:schemeClr val="accent1"/>
                </a:solidFill>
                <a:hlinkClick r:id="rId3" tooltip="Про затвердження плану заходів щодо посилення національно-патріотичного виховання дітей та учнівської молоді"/>
              </a:rPr>
              <a:t>№ 1232</a:t>
            </a:r>
            <a:r>
              <a:rPr lang="uk-UA" sz="1600" b="1" dirty="0" smtClean="0">
                <a:solidFill>
                  <a:schemeClr val="accent1"/>
                </a:solidFill>
              </a:rPr>
              <a:t> "Про затвердження плану заходів щодо посилення національно-патріотичного виховання дітей та учнівської молоді“</a:t>
            </a:r>
            <a:endParaRPr lang="uk-UA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8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наказ Міністерства освіти і науки України від 07.09.2000 № 439 "Про затвердження Рекомендацій щодо порядку використання державної символіки в навчальних закладах України"</a:t>
            </a:r>
            <a:endParaRPr lang="ru-RU" sz="1600" b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838200"/>
          </a:xfrm>
        </p:spPr>
        <p:txBody>
          <a:bodyPr anchor="ctr"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uk-UA" sz="3600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Нормативно-правова база з питань патріотичного виховання</a:t>
            </a:r>
            <a:endParaRPr lang="ru-RU" sz="3600" b="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87624" y="1916832"/>
            <a:ext cx="6400800" cy="347503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лист Міністерства освіти і науки України від 13.08.2014 </a:t>
            </a:r>
            <a:r>
              <a:rPr lang="uk-UA" sz="1600" b="1" dirty="0" smtClean="0">
                <a:solidFill>
                  <a:schemeClr val="accent1"/>
                </a:solidFill>
                <a:hlinkClick r:id="rId2" tooltip="Про проведення Уроків мужності"/>
              </a:rPr>
              <a:t>№ 1/9-412</a:t>
            </a:r>
            <a:r>
              <a:rPr lang="uk-UA" sz="1600" b="1" dirty="0" smtClean="0">
                <a:solidFill>
                  <a:schemeClr val="accent1"/>
                </a:solidFill>
              </a:rPr>
              <a:t> "Про проведення Уроків мужності“</a:t>
            </a:r>
            <a:endParaRPr lang="uk-UA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лист Міністерства освіти і науки України від 25.07.2014 № 1/9-376 "Методичні рекомендації з питань організації виховної роботи у навчальних закладах у 2014/2015 навчальному році“</a:t>
            </a:r>
            <a:endParaRPr lang="uk-UA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1600" b="1" dirty="0" smtClean="0">
              <a:solidFill>
                <a:schemeClr val="accent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uk-UA" sz="1600" b="1" dirty="0" smtClean="0">
                <a:solidFill>
                  <a:schemeClr val="accent1"/>
                </a:solidFill>
              </a:rPr>
              <a:t>лист Міністерства освіти і науки, молоді та спорту України від 27.07.12</a:t>
            </a:r>
            <a:r>
              <a:rPr lang="uk-UA" sz="1600" b="1" dirty="0" smtClean="0">
                <a:solidFill>
                  <a:schemeClr val="accent1"/>
                </a:solidFill>
                <a:latin typeface="Arial" charset="0"/>
              </a:rPr>
              <a:t>      </a:t>
            </a:r>
            <a:r>
              <a:rPr lang="uk-UA" sz="1600" b="1" dirty="0" smtClean="0">
                <a:solidFill>
                  <a:schemeClr val="accent1"/>
                </a:solidFill>
              </a:rPr>
              <a:t> </a:t>
            </a:r>
            <a:r>
              <a:rPr lang="uk-UA" sz="1600" b="1" dirty="0" smtClean="0">
                <a:solidFill>
                  <a:schemeClr val="accent1"/>
                </a:solidFill>
                <a:hlinkClick r:id="rId3" tooltip="Щодо виховання сучасного громадянина в полікультурному середовищі засобами позакласної роботи"/>
              </a:rPr>
              <a:t>№ 1/9-530</a:t>
            </a:r>
            <a:r>
              <a:rPr lang="uk-UA" sz="1600" b="1" dirty="0" smtClean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uk-UA" sz="1600" b="1" dirty="0" smtClean="0">
                <a:solidFill>
                  <a:schemeClr val="accent1"/>
                </a:solidFill>
              </a:rPr>
              <a:t>"Щодо виховання сучасного громадянина в полікультурному середовищі засобами позакласної роботи"</a:t>
            </a:r>
            <a:endParaRPr lang="ru-RU" sz="16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1600" b="1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1285875" y="714375"/>
            <a:ext cx="5662613" cy="1274763"/>
          </a:xfrm>
          <a:noFill/>
        </p:spPr>
        <p:txBody>
          <a:bodyPr wrap="square" numCol="1" anchor="ctr" compatLnSpc="1">
            <a:prstTxWarp prst="textNoShape">
              <a:avLst/>
            </a:prstTxWarp>
          </a:bodyPr>
          <a:lstStyle/>
          <a:p>
            <a:pPr>
              <a:buFont typeface="Georgia" pitchFamily="18" charset="0"/>
              <a:buNone/>
            </a:pPr>
            <a:r>
              <a:rPr lang="uk-UA" sz="3200" i="1" dirty="0" smtClean="0">
                <a:solidFill>
                  <a:schemeClr val="accent1"/>
                </a:solidFill>
                <a:effectLst/>
                <a:latin typeface="Maiandra GD" pitchFamily="34" charset="0"/>
              </a:rPr>
              <a:t>Це так, як дихати – любити Батьківщину.</a:t>
            </a:r>
            <a:br>
              <a:rPr lang="uk-UA" sz="3200" i="1" dirty="0" smtClean="0">
                <a:solidFill>
                  <a:schemeClr val="accent1"/>
                </a:solidFill>
                <a:effectLst/>
                <a:latin typeface="Maiandra GD" pitchFamily="34" charset="0"/>
              </a:rPr>
            </a:br>
            <a:r>
              <a:rPr lang="uk-UA" sz="3200" i="1" dirty="0" smtClean="0">
                <a:solidFill>
                  <a:schemeClr val="accent1"/>
                </a:solidFill>
                <a:effectLst/>
                <a:latin typeface="Maiandra GD" pitchFamily="34" charset="0"/>
              </a:rPr>
              <a:t>                        В. Сосюра</a:t>
            </a:r>
            <a:endParaRPr lang="ru-RU" sz="3200" i="1" dirty="0" smtClean="0">
              <a:solidFill>
                <a:schemeClr val="accent1"/>
              </a:solidFill>
              <a:effectLst/>
              <a:latin typeface="Maiandra GD" pitchFamily="34" charset="0"/>
            </a:endParaRPr>
          </a:p>
        </p:txBody>
      </p:sp>
      <p:pic>
        <p:nvPicPr>
          <p:cNvPr id="8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</a:blip>
          <a:srcRect b="19316"/>
          <a:stretch>
            <a:fillRect/>
          </a:stretch>
        </p:blipFill>
        <p:spPr bwMode="auto">
          <a:xfrm>
            <a:off x="6448440" y="4737"/>
            <a:ext cx="3095430" cy="300037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315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14922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3221034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470535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67" name="Picture 4" descr="D:\ВИКА\ЗАМ\103239770_201654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3019425"/>
            <a:ext cx="66675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-142900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1428736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3000372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7892" name="Содержимое 12"/>
          <p:cNvSpPr>
            <a:spLocks noGrp="1"/>
          </p:cNvSpPr>
          <p:nvPr>
            <p:ph idx="4294967295"/>
          </p:nvPr>
        </p:nvSpPr>
        <p:spPr>
          <a:xfrm>
            <a:off x="1258888" y="692150"/>
            <a:ext cx="6286500" cy="2357438"/>
          </a:xfrm>
        </p:spPr>
        <p:txBody>
          <a:bodyPr/>
          <a:lstStyle/>
          <a:p>
            <a:pPr>
              <a:lnSpc>
                <a:spcPct val="80000"/>
              </a:lnSpc>
              <a:buFont typeface="Georgia" pitchFamily="18" charset="0"/>
              <a:buNone/>
            </a:pPr>
            <a:r>
              <a:rPr lang="uk-UA" sz="2600" b="1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uk-UA" sz="3200" b="1" smtClean="0">
                <a:solidFill>
                  <a:schemeClr val="accent1"/>
                </a:solidFill>
                <a:latin typeface="Monotype Corsiva" pitchFamily="66" charset="0"/>
                <a:cs typeface="Times New Roman" pitchFamily="18" charset="0"/>
              </a:rPr>
              <a:t>Національний патріотизм передбачає насамперед </a:t>
            </a:r>
            <a:r>
              <a:rPr lang="uk-UA" sz="3200" b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історичну </a:t>
            </a:r>
            <a:r>
              <a:rPr lang="uk-UA" sz="3200" b="1" smtClean="0">
                <a:solidFill>
                  <a:srgbClr val="FF0000"/>
                </a:solidFill>
                <a:latin typeface="Monotype Corsiva" pitchFamily="66" charset="0"/>
              </a:rPr>
              <a:t>пам’ять. </a:t>
            </a:r>
          </a:p>
          <a:p>
            <a:pPr>
              <a:lnSpc>
                <a:spcPct val="80000"/>
              </a:lnSpc>
              <a:buFont typeface="Georgia" pitchFamily="18" charset="0"/>
              <a:buNone/>
            </a:pPr>
            <a:r>
              <a:rPr lang="uk-UA" sz="3200" b="1" smtClean="0">
                <a:solidFill>
                  <a:schemeClr val="accent1"/>
                </a:solidFill>
                <a:latin typeface="Monotype Corsiva" pitchFamily="66" charset="0"/>
              </a:rPr>
              <a:t>Пам’ятаймо , хто ми, чиїх батьків і </a:t>
            </a:r>
            <a:r>
              <a:rPr lang="uk-UA" sz="3200" b="1" smtClean="0">
                <a:solidFill>
                  <a:srgbClr val="FF0000"/>
                </a:solidFill>
                <a:latin typeface="Monotype Corsiva" pitchFamily="66" charset="0"/>
              </a:rPr>
              <a:t>будьмо </a:t>
            </a:r>
            <a:r>
              <a:rPr lang="uk-UA" sz="3200" b="1" smtClean="0">
                <a:solidFill>
                  <a:schemeClr val="accent1"/>
                </a:solidFill>
                <a:latin typeface="Monotype Corsiva" pitchFamily="66" charset="0"/>
              </a:rPr>
              <a:t>великими </a:t>
            </a:r>
            <a:r>
              <a:rPr lang="uk-UA" sz="3200" b="1" smtClean="0">
                <a:solidFill>
                  <a:srgbClr val="FF0000"/>
                </a:solidFill>
                <a:latin typeface="Monotype Corsiva" pitchFamily="66" charset="0"/>
              </a:rPr>
              <a:t>Українцями!</a:t>
            </a:r>
            <a:endParaRPr lang="ru-RU" sz="3200" b="1" smtClean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lnSpc>
                <a:spcPct val="80000"/>
              </a:lnSpc>
              <a:buFont typeface="Georgia" pitchFamily="18" charset="0"/>
              <a:buNone/>
            </a:pPr>
            <a:endParaRPr lang="ru-RU" sz="3200" smtClean="0">
              <a:solidFill>
                <a:schemeClr val="accent1"/>
              </a:solidFill>
            </a:endParaRPr>
          </a:p>
          <a:p>
            <a:pPr>
              <a:lnSpc>
                <a:spcPct val="80000"/>
              </a:lnSpc>
              <a:buFont typeface="Georgia" pitchFamily="18" charset="0"/>
              <a:buNone/>
            </a:pP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84" y="4572008"/>
            <a:ext cx="1428744" cy="214311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3014" name="Picture 1" descr="D:\ВИКА\ЗАМ\патріотичне картинки\13641_html_m5179ecc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3314700"/>
            <a:ext cx="4284662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Рисунок 5" descr="украина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3500438"/>
            <a:ext cx="396081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/>
          </p:cNvSpPr>
          <p:nvPr>
            <p:ph type="body" idx="4294967295"/>
          </p:nvPr>
        </p:nvSpPr>
        <p:spPr>
          <a:xfrm>
            <a:off x="5292080" y="586055"/>
            <a:ext cx="3548063" cy="3730625"/>
          </a:xfrm>
        </p:spPr>
        <p:txBody>
          <a:bodyPr/>
          <a:lstStyle/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ru-RU" sz="1800" b="1" smtClean="0">
                <a:solidFill>
                  <a:schemeClr val="accent1"/>
                </a:solidFill>
                <a:latin typeface="Arial" charset="0"/>
              </a:rPr>
              <a:t>ДОБРИЙ ДЕНЬ, УКРАЇНО МОЯ!</a:t>
            </a:r>
            <a:br>
              <a:rPr lang="ru-RU" sz="1800" b="1" smtClean="0">
                <a:solidFill>
                  <a:schemeClr val="accent1"/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accent1"/>
                </a:solidFill>
              </a:rPr>
              <a:t>Струмок серед гаю, як стрічечка.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На квітці метелик, мов свічечка.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Хвилюють, малюють, квітують поля –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Добридень тобі, Україно моя!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smtClean="0">
                <a:solidFill>
                  <a:schemeClr val="accent1"/>
                </a:solidFill>
              </a:rPr>
              <a:t>		</a:t>
            </a:r>
            <a:r>
              <a:rPr lang="ru-RU" sz="2000" i="1" smtClean="0">
                <a:solidFill>
                  <a:schemeClr val="accent1"/>
                </a:solidFill>
              </a:rPr>
              <a:t>П. Тичина</a:t>
            </a:r>
          </a:p>
        </p:txBody>
      </p:sp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1639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1187450" y="1773238"/>
            <a:ext cx="3817938" cy="4908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chemeClr val="accent1"/>
                </a:solidFill>
              </a:rPr>
              <a:t>ЛЮБІТЬ УКРАЇНУ</a:t>
            </a:r>
            <a:r>
              <a:rPr lang="ru-RU">
                <a:solidFill>
                  <a:schemeClr val="accent1"/>
                </a:solidFill>
              </a:rPr>
              <a:t/>
            </a:r>
            <a:br>
              <a:rPr lang="ru-RU">
                <a:solidFill>
                  <a:schemeClr val="accent1"/>
                </a:solidFill>
              </a:rPr>
            </a:br>
            <a:r>
              <a:rPr lang="ru-RU">
                <a:solidFill>
                  <a:schemeClr val="accent1"/>
                </a:solidFill>
              </a:rPr>
              <a:t/>
            </a:r>
            <a:br>
              <a:rPr lang="ru-RU">
                <a:solidFill>
                  <a:schemeClr val="accent1"/>
                </a:solidFill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Любіть Україну, як сонце, любіть,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як вітер, і трави, і води,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в годину щасливу і в радості мить,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любіть у годину негоди!..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/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Любіть Україну, у сні й наяву,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вишневу свою Україну,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красу її вічно живу і нову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 b="1">
                <a:solidFill>
                  <a:schemeClr val="accent1"/>
                </a:solidFill>
                <a:latin typeface="Trebuchet MS" pitchFamily="34" charset="0"/>
              </a:rPr>
              <a:t>і мову її солов'їну….</a:t>
            </a:r>
            <a:br>
              <a:rPr lang="ru-RU" sz="2000" b="1">
                <a:solidFill>
                  <a:schemeClr val="accent1"/>
                </a:solidFill>
                <a:latin typeface="Trebuchet MS" pitchFamily="34" charset="0"/>
              </a:rPr>
            </a:br>
            <a:r>
              <a:rPr lang="ru-RU" sz="2000">
                <a:solidFill>
                  <a:schemeClr val="accent1"/>
                </a:solidFill>
                <a:latin typeface="Trebuchet MS" pitchFamily="34" charset="0"/>
              </a:rPr>
              <a:t>            </a:t>
            </a:r>
            <a:r>
              <a:rPr lang="ru-RU" sz="2000" i="1">
                <a:solidFill>
                  <a:schemeClr val="accent1"/>
                </a:solidFill>
                <a:latin typeface="Trebuchet MS" pitchFamily="34" charset="0"/>
              </a:rPr>
              <a:t>Володимир Сосюра</a:t>
            </a:r>
            <a:r>
              <a:rPr lang="ru-RU" sz="2000">
                <a:solidFill>
                  <a:schemeClr val="accent1"/>
                </a:solidFill>
                <a:latin typeface="Trebuchet MS" pitchFamily="34" charset="0"/>
              </a:rPr>
              <a:t/>
            </a:r>
            <a:br>
              <a:rPr lang="ru-RU" sz="2000">
                <a:solidFill>
                  <a:schemeClr val="accent1"/>
                </a:solidFill>
                <a:latin typeface="Trebuchet MS" pitchFamily="34" charset="0"/>
              </a:rPr>
            </a:br>
            <a:endParaRPr lang="ru-RU" sz="2000">
              <a:solidFill>
                <a:schemeClr val="accent1"/>
              </a:solidFill>
              <a:latin typeface="Trebuchet MS" pitchFamily="34" charset="0"/>
            </a:endParaRPr>
          </a:p>
        </p:txBody>
      </p:sp>
      <p:pic>
        <p:nvPicPr>
          <p:cNvPr id="16388" name="Picture 9" descr="Сосюра Володимир Миколай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36525"/>
            <a:ext cx="1512888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1" descr="16 сентября 1967 года скончался Павел Тычина, украинский поэт 16 сентября Этот день в истории Летопись. Связь време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4292600"/>
            <a:ext cx="171291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Группа 27"/>
          <p:cNvGrpSpPr>
            <a:grpSpLocks/>
          </p:cNvGrpSpPr>
          <p:nvPr/>
        </p:nvGrpSpPr>
        <p:grpSpPr bwMode="auto">
          <a:xfrm rot="10800000">
            <a:off x="7885113" y="6350"/>
            <a:ext cx="1239837" cy="6851650"/>
            <a:chOff x="-1" y="0"/>
            <a:chExt cx="1671378" cy="6885713"/>
          </a:xfrm>
        </p:grpSpPr>
        <p:pic>
          <p:nvPicPr>
            <p:cNvPr id="4505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6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5058" name="Picture 5" descr="Шевченко Тарас Григо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714620"/>
            <a:ext cx="5261771" cy="356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7544" y="334069"/>
            <a:ext cx="7000923" cy="1785949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19088" marR="0" lvl="0" indent="-3190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aiandra GD" pitchFamily="34" charset="0"/>
                <a:ea typeface="+mj-ea"/>
                <a:cs typeface="+mj-cs"/>
              </a:rPr>
              <a:t>…І  чужому научайтесь й свого не цурайтесь…</a:t>
            </a:r>
          </a:p>
          <a:p>
            <a:pPr marL="319088" marR="0" lvl="0" indent="-319088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uk-UA" sz="32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iandra GD" pitchFamily="34" charset="0"/>
                <a:ea typeface="+mj-ea"/>
                <a:cs typeface="+mj-cs"/>
              </a:rPr>
              <a:t>Т. Г Шевченко</a:t>
            </a:r>
            <a:endParaRPr kumimoji="0" lang="ru-RU" sz="3200" i="1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aiandra G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0000"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1547813" y="620713"/>
            <a:ext cx="4537075" cy="5649912"/>
          </a:xfrm>
        </p:spPr>
        <p:txBody>
          <a:bodyPr/>
          <a:lstStyle/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ru-RU" sz="2400" b="1" smtClean="0">
                <a:solidFill>
                  <a:schemeClr val="accent1"/>
                </a:solidFill>
                <a:latin typeface="Verdana" pitchFamily="34" charset="0"/>
              </a:rPr>
              <a:t>"Україно, п'ю твої зіниці..." </a:t>
            </a:r>
            <a:r>
              <a:rPr lang="ru-RU" sz="2000" smtClean="0">
                <a:solidFill>
                  <a:schemeClr val="accent1"/>
                </a:solidFill>
              </a:rPr>
              <a:t/>
            </a:r>
            <a:br>
              <a:rPr lang="ru-RU" sz="2000" smtClean="0">
                <a:solidFill>
                  <a:schemeClr val="accent1"/>
                </a:solidFill>
              </a:rPr>
            </a:br>
            <a:endParaRPr lang="ru-RU" sz="2000" smtClean="0">
              <a:solidFill>
                <a:schemeClr val="accent1"/>
              </a:solidFill>
            </a:endParaRPr>
          </a:p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accent1"/>
                </a:solidFill>
              </a:rPr>
              <a:t>   </a:t>
            </a:r>
            <a:r>
              <a:rPr lang="ru-RU" sz="2000" b="1" smtClean="0">
                <a:solidFill>
                  <a:schemeClr val="accent1"/>
                </a:solidFill>
              </a:rPr>
              <a:t>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…Україно! Ти для мене диво!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І нехай пливе за роком рік,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Буду, мамо горда і вродлива,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З тебе дивуватися повік...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</a:t>
            </a:r>
          </a:p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ru-RU" sz="2000" b="1" smtClean="0">
                <a:solidFill>
                  <a:schemeClr val="accent1"/>
                </a:solidFill>
              </a:rPr>
              <a:t>  	Україно, ти моя молитва,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Ти моя розпука вікова...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Гримотить над світом люта битва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За твоє життя, твої права.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Ради тебе перли в душу сію,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 Ради тебе мислю і творю... </a:t>
            </a:r>
            <a:br>
              <a:rPr lang="ru-RU" sz="2000" b="1" smtClean="0">
                <a:solidFill>
                  <a:schemeClr val="accent1"/>
                </a:solidFill>
              </a:rPr>
            </a:br>
            <a:r>
              <a:rPr lang="ru-RU" sz="2000" b="1" smtClean="0">
                <a:solidFill>
                  <a:schemeClr val="accent1"/>
                </a:solidFill>
              </a:rPr>
              <a:t>  (</a:t>
            </a:r>
            <a:r>
              <a:rPr lang="ru-RU" sz="2000" b="1" i="1" smtClean="0">
                <a:solidFill>
                  <a:schemeClr val="accent1"/>
                </a:solidFill>
              </a:rPr>
              <a:t>1961) </a:t>
            </a:r>
            <a:r>
              <a:rPr lang="ru-RU" sz="2000" b="1" smtClean="0">
                <a:solidFill>
                  <a:schemeClr val="accent1"/>
                </a:solidFill>
              </a:rPr>
              <a:t> </a:t>
            </a:r>
          </a:p>
          <a:p>
            <a:pPr algn="ctr">
              <a:lnSpc>
                <a:spcPct val="80000"/>
              </a:lnSpc>
              <a:buFont typeface="Georgia" pitchFamily="18" charset="0"/>
              <a:buNone/>
            </a:pPr>
            <a:r>
              <a:rPr lang="ru-RU" sz="2000" b="1" smtClean="0">
                <a:solidFill>
                  <a:schemeClr val="accent1"/>
                </a:solidFill>
              </a:rPr>
              <a:t>			</a:t>
            </a:r>
            <a:r>
              <a:rPr lang="ru-RU" sz="2000" b="1" i="1" smtClean="0">
                <a:solidFill>
                  <a:schemeClr val="accent1"/>
                </a:solidFill>
              </a:rPr>
              <a:t>Василь Симоненко </a:t>
            </a:r>
          </a:p>
        </p:txBody>
      </p:sp>
      <p:grpSp>
        <p:nvGrpSpPr>
          <p:cNvPr id="15362" name="Группа 27"/>
          <p:cNvGrpSpPr>
            <a:grpSpLocks/>
          </p:cNvGrpSpPr>
          <p:nvPr/>
        </p:nvGrpSpPr>
        <p:grpSpPr bwMode="auto">
          <a:xfrm rot="10800000">
            <a:off x="7885113" y="6350"/>
            <a:ext cx="1239837" cy="6851650"/>
            <a:chOff x="-1" y="0"/>
            <a:chExt cx="1671378" cy="6885713"/>
          </a:xfrm>
        </p:grpSpPr>
        <p:pic>
          <p:nvPicPr>
            <p:cNvPr id="1536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2565400"/>
            <a:ext cx="3681413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22828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Патріотичні вірші Україн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797425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765175"/>
            <a:ext cx="4895850" cy="4032250"/>
          </a:xfrm>
        </p:spPr>
        <p:txBody>
          <a:bodyPr/>
          <a:lstStyle/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ru-RU" sz="2900" b="1" dirty="0" smtClean="0">
                <a:solidFill>
                  <a:schemeClr val="accent1"/>
                </a:solidFill>
                <a:latin typeface="Arial Black" pitchFamily="34" charset="0"/>
              </a:rPr>
              <a:t>Усе </a:t>
            </a:r>
            <a:r>
              <a:rPr lang="ru-RU" sz="2900" b="1" dirty="0" err="1" smtClean="0">
                <a:solidFill>
                  <a:schemeClr val="accent1"/>
                </a:solidFill>
                <a:latin typeface="Arial Black" pitchFamily="34" charset="0"/>
              </a:rPr>
              <a:t>моє</a:t>
            </a:r>
            <a:r>
              <a:rPr lang="ru-RU" sz="2900" b="1" dirty="0" smtClean="0">
                <a:solidFill>
                  <a:schemeClr val="accent1"/>
                </a:solidFill>
                <a:latin typeface="Arial Black" pitchFamily="34" charset="0"/>
              </a:rPr>
              <a:t>, все </a:t>
            </a:r>
            <a:r>
              <a:rPr lang="ru-RU" sz="2900" b="1" dirty="0" err="1" smtClean="0">
                <a:solidFill>
                  <a:schemeClr val="accent1"/>
                </a:solidFill>
                <a:latin typeface="Arial Black" pitchFamily="34" charset="0"/>
              </a:rPr>
              <a:t>зветься</a:t>
            </a:r>
            <a:r>
              <a:rPr lang="ru-RU" sz="2900" b="1" dirty="0" smtClean="0">
                <a:solidFill>
                  <a:schemeClr val="accent1"/>
                </a:solidFill>
                <a:latin typeface="Arial Black" pitchFamily="34" charset="0"/>
              </a:rPr>
              <a:t> </a:t>
            </a:r>
            <a:r>
              <a:rPr lang="ru-RU" sz="2900" b="1" dirty="0" err="1" smtClean="0">
                <a:solidFill>
                  <a:schemeClr val="accent1"/>
                </a:solidFill>
                <a:latin typeface="Arial Black" pitchFamily="34" charset="0"/>
              </a:rPr>
              <a:t>Україна</a:t>
            </a:r>
            <a:endParaRPr lang="ru-RU" sz="2900" b="1" dirty="0" smtClean="0">
              <a:solidFill>
                <a:schemeClr val="accent1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ru-RU" sz="2000" dirty="0" smtClean="0"/>
              <a:t> 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ru-RU" sz="2000" b="1" dirty="0" smtClean="0">
                <a:solidFill>
                  <a:schemeClr val="accent1"/>
                </a:solidFill>
                <a:latin typeface="Arial Unicode MS" pitchFamily="34" charset="-128"/>
              </a:rPr>
              <a:t>	 </a:t>
            </a:r>
            <a:r>
              <a:rPr lang="ru-RU" sz="2000" i="1" dirty="0" smtClean="0">
                <a:solidFill>
                  <a:schemeClr val="accent1"/>
                </a:solidFill>
              </a:rPr>
              <a:t>…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Буває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 часом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сліпну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від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краси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.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Спинюсь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 не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тямлю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що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воно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за диво,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оці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степи,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це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небо,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ці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ліси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усе так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гарно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 чисто,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незрадливо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усе як є — дорога,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явори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усе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моє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 все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зветься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Україна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.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Така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краса,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висока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і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нетлінна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,</a:t>
            </a:r>
            <a:b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</a:b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що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хоч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Arial Unicode MS" pitchFamily="34" charset="-128"/>
              </a:rPr>
              <a:t>спинись</a:t>
            </a:r>
            <a:r>
              <a:rPr lang="ru-RU" sz="2000" b="1" i="1" dirty="0" smtClean="0">
                <a:solidFill>
                  <a:schemeClr val="accent1"/>
                </a:solidFill>
                <a:latin typeface="Arial Unicode MS" pitchFamily="34" charset="-128"/>
              </a:rPr>
              <a:t> і з Богом говори…</a:t>
            </a:r>
            <a:endParaRPr lang="ru-RU" sz="2000" b="1" i="1" dirty="0" smtClean="0">
              <a:solidFill>
                <a:schemeClr val="accent1"/>
              </a:solidFill>
              <a:latin typeface="Arial" charset="0"/>
            </a:endParaRP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ru-RU" sz="2000" i="1" dirty="0" smtClean="0">
                <a:solidFill>
                  <a:schemeClr val="accent1"/>
                </a:solidFill>
              </a:rPr>
              <a:t>				</a:t>
            </a:r>
            <a:r>
              <a:rPr lang="ru-RU" sz="2000" i="1" dirty="0" err="1" smtClean="0">
                <a:solidFill>
                  <a:schemeClr val="accent1"/>
                </a:solidFill>
              </a:rPr>
              <a:t>Ліна</a:t>
            </a:r>
            <a:r>
              <a:rPr lang="ru-RU" sz="2000" i="1" dirty="0" smtClean="0">
                <a:solidFill>
                  <a:schemeClr val="accent1"/>
                </a:solidFill>
              </a:rPr>
              <a:t> Костенко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endParaRPr lang="uk-UA" sz="2000" i="1" dirty="0" smtClean="0">
              <a:solidFill>
                <a:schemeClr val="accent1"/>
              </a:solidFill>
            </a:endParaRP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endParaRPr lang="uk-UA" sz="2000" i="1" dirty="0" smtClean="0">
              <a:solidFill>
                <a:schemeClr val="accent1"/>
              </a:solidFill>
            </a:endParaRP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endParaRPr lang="ru-RU" sz="2000" b="1" i="1" dirty="0" smtClean="0">
              <a:solidFill>
                <a:schemeClr val="hlink"/>
              </a:solidFill>
            </a:endParaRPr>
          </a:p>
        </p:txBody>
      </p:sp>
      <p:pic>
        <p:nvPicPr>
          <p:cNvPr id="14338" name="Picture 5" descr="украина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724400"/>
            <a:ext cx="2087562" cy="1563688"/>
          </a:xfrm>
        </p:spPr>
      </p:pic>
      <p:grpSp>
        <p:nvGrpSpPr>
          <p:cNvPr id="14339" name="Группа 4"/>
          <p:cNvGrpSpPr>
            <a:grpSpLocks/>
          </p:cNvGrpSpPr>
          <p:nvPr/>
        </p:nvGrpSpPr>
        <p:grpSpPr bwMode="auto">
          <a:xfrm>
            <a:off x="0" y="0"/>
            <a:ext cx="1187450" cy="6858000"/>
            <a:chOff x="-1" y="0"/>
            <a:chExt cx="1671378" cy="6885713"/>
          </a:xfrm>
        </p:grpSpPr>
        <p:pic>
          <p:nvPicPr>
            <p:cNvPr id="1434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3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40" name="Picture 7" descr="Ліна Костенко 2006 рок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268413"/>
            <a:ext cx="1905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4891864" y="4797152"/>
            <a:ext cx="39068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дитинстві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відкриваєш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материк,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котрий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назветься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потім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Батьківщина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692150"/>
            <a:ext cx="6624637" cy="5184775"/>
          </a:xfrm>
        </p:spPr>
        <p:txBody>
          <a:bodyPr/>
          <a:lstStyle/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4000" b="1" i="1" smtClean="0">
                <a:solidFill>
                  <a:schemeClr val="accent1"/>
                </a:solidFill>
                <a:latin typeface="Arial" charset="0"/>
              </a:rPr>
              <a:t>КОНЦЕПЦІЯ НАЦІОНАЛЬНО-ПАТРІОТИЧНОГО ВИХОВАННЯ МОЛОДІ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uk-UA" sz="1800" smtClean="0"/>
              <a:t> </a:t>
            </a:r>
            <a:endParaRPr lang="uk-UA" sz="1800" b="1" i="1" smtClean="0"/>
          </a:p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(Наказ Міністерства України у справах сім'ї, молоді та спорту,</a:t>
            </a:r>
          </a:p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Міністерства освіти і науки України,</a:t>
            </a:r>
          </a:p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Міністерства оборони України,</a:t>
            </a:r>
          </a:p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Міністерства культури і туризму України</a:t>
            </a:r>
          </a:p>
          <a:p>
            <a:pPr algn="ctr">
              <a:lnSpc>
                <a:spcPct val="90000"/>
              </a:lnSpc>
              <a:buFont typeface="Georgia" pitchFamily="18" charset="0"/>
              <a:buNone/>
            </a:pPr>
            <a:r>
              <a:rPr lang="uk-UA" sz="1800" b="1" i="1" smtClean="0">
                <a:solidFill>
                  <a:srgbClr val="F45422"/>
                </a:solidFill>
              </a:rPr>
              <a:t>27.10.2009</a:t>
            </a:r>
            <a:r>
              <a:rPr lang="uk-UA" sz="1800" b="1" i="1" smtClean="0">
                <a:solidFill>
                  <a:schemeClr val="accent1"/>
                </a:solidFill>
              </a:rPr>
              <a:t> № 3754/981/538/49)</a:t>
            </a:r>
            <a:endParaRPr lang="ru-RU" sz="1800" b="1" i="1" smtClean="0">
              <a:solidFill>
                <a:schemeClr val="accent1"/>
              </a:solidFill>
            </a:endParaRPr>
          </a:p>
        </p:txBody>
      </p:sp>
      <p:grpSp>
        <p:nvGrpSpPr>
          <p:cNvPr id="17410" name="Группа 4"/>
          <p:cNvGrpSpPr>
            <a:grpSpLocks/>
          </p:cNvGrpSpPr>
          <p:nvPr/>
        </p:nvGrpSpPr>
        <p:grpSpPr bwMode="auto">
          <a:xfrm>
            <a:off x="7956550" y="0"/>
            <a:ext cx="1187450" cy="6858000"/>
            <a:chOff x="-1" y="0"/>
            <a:chExt cx="1671378" cy="6885713"/>
          </a:xfrm>
        </p:grpSpPr>
        <p:pic>
          <p:nvPicPr>
            <p:cNvPr id="1741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2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333375"/>
            <a:ext cx="5327650" cy="6191250"/>
          </a:xfrm>
        </p:spPr>
        <p:txBody>
          <a:bodyPr/>
          <a:lstStyle/>
          <a:p>
            <a:pPr>
              <a:lnSpc>
                <a:spcPct val="80000"/>
              </a:lnSpc>
              <a:buFont typeface="Georgia" pitchFamily="18" charset="0"/>
              <a:buNone/>
            </a:pPr>
            <a:r>
              <a:rPr lang="uk-UA" sz="1100" b="1" dirty="0" smtClean="0"/>
              <a:t>	</a:t>
            </a:r>
          </a:p>
          <a:p>
            <a:pPr>
              <a:lnSpc>
                <a:spcPct val="80000"/>
              </a:lnSpc>
              <a:buFont typeface="Georgia" pitchFamily="18" charset="0"/>
              <a:buNone/>
            </a:pPr>
            <a:r>
              <a:rPr lang="uk-UA" sz="2800" b="1" i="1" dirty="0" smtClean="0">
                <a:solidFill>
                  <a:schemeClr val="accent1"/>
                </a:solidFill>
                <a:latin typeface="Arial" charset="0"/>
              </a:rPr>
              <a:t>	В основу системи національно-патріотичного виховання покладено ідею розвитку української державності як консолідуючий чинник розвитку суспільства й нації в цілому. </a:t>
            </a:r>
            <a:r>
              <a:rPr lang="uk-UA" sz="2800" b="1" i="1" dirty="0" smtClean="0">
                <a:solidFill>
                  <a:srgbClr val="FF0000"/>
                </a:solidFill>
                <a:latin typeface="Arial" charset="0"/>
              </a:rPr>
              <a:t>Форми й методи виховання базуються на українських народних традиціях, кращих надбаннях національної та світової педагогіки й психології</a:t>
            </a:r>
            <a:endParaRPr lang="ru-RU" sz="2800" b="1" i="1" dirty="0" smtClean="0">
              <a:solidFill>
                <a:srgbClr val="FF0000"/>
              </a:solidFill>
              <a:latin typeface="Arial" charset="0"/>
            </a:endParaRPr>
          </a:p>
        </p:txBody>
      </p:sp>
      <p:grpSp>
        <p:nvGrpSpPr>
          <p:cNvPr id="18434" name="Группа 4"/>
          <p:cNvGrpSpPr>
            <a:grpSpLocks/>
          </p:cNvGrpSpPr>
          <p:nvPr/>
        </p:nvGrpSpPr>
        <p:grpSpPr bwMode="auto">
          <a:xfrm>
            <a:off x="7956550" y="0"/>
            <a:ext cx="1187450" cy="6858000"/>
            <a:chOff x="-1" y="0"/>
            <a:chExt cx="1671378" cy="6885713"/>
          </a:xfrm>
        </p:grpSpPr>
        <p:pic>
          <p:nvPicPr>
            <p:cNvPr id="18436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7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5" name="Picture 7" descr="image?t=3&amp;bid=666841894446&amp;id=666841894446&amp;plc=WEB&amp;tkn=H3QdF6ERQKPtl4DfOrN0iC-G_f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797425"/>
            <a:ext cx="252095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Содержимое 2"/>
          <p:cNvSpPr>
            <a:spLocks noGrp="1"/>
          </p:cNvSpPr>
          <p:nvPr>
            <p:ph idx="4294967295"/>
          </p:nvPr>
        </p:nvSpPr>
        <p:spPr>
          <a:xfrm>
            <a:off x="1403350" y="1268413"/>
            <a:ext cx="7272338" cy="3475037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uk-UA" sz="4400" b="1" i="1" smtClean="0">
                <a:solidFill>
                  <a:schemeClr val="accent1"/>
                </a:solidFill>
                <a:latin typeface="Arial" charset="0"/>
              </a:rPr>
              <a:t>Увесь навчально-виховний процес дошкільників повинен наскрізно нести ідею патріотичного виховання</a:t>
            </a:r>
          </a:p>
          <a:p>
            <a:pPr marL="0" indent="0" eaLnBrk="1" hangingPunct="1"/>
            <a:endParaRPr lang="ru-RU" sz="4400" b="1" i="1" smtClean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6512"/>
            <a:ext cx="1428744" cy="1761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1351483"/>
            <a:ext cx="1428744" cy="271713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4876168"/>
            <a:ext cx="1428744" cy="19759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6" y="3364437"/>
            <a:ext cx="1428744" cy="185925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14290"/>
            <a:ext cx="8686800" cy="838200"/>
          </a:xfrm>
        </p:spPr>
        <p:txBody>
          <a:bodyPr anchor="ctr">
            <a:normAutofit fontScale="90000"/>
          </a:bodyPr>
          <a:lstStyle/>
          <a:p>
            <a:pPr marL="0" indent="0" algn="ctr" eaLnBrk="1" hangingPunct="1">
              <a:buClrTx/>
              <a:buSzTx/>
              <a:buFontTx/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Структуру </a:t>
            </a:r>
            <a:r>
              <a:rPr lang="ru-RU" sz="3600" dirty="0" err="1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патріотичних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почуттів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можна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представити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 через </a:t>
            </a:r>
            <a:r>
              <a:rPr lang="ru-RU" sz="3600" dirty="0" err="1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відношення</a:t>
            </a:r>
            <a:r>
              <a:rPr lang="ru-RU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 до</a:t>
            </a:r>
            <a:r>
              <a:rPr lang="uk-UA" sz="3600" dirty="0" smtClean="0">
                <a:solidFill>
                  <a:srgbClr val="0070C0"/>
                </a:solidFill>
                <a:effectLst/>
                <a:latin typeface="Franklin Gothic Heavy" pitchFamily="34" charset="0"/>
                <a:ea typeface="Times New Roman" pitchFamily="18" charset="0"/>
              </a:rPr>
              <a:t>:</a:t>
            </a:r>
            <a:r>
              <a:rPr lang="ru-RU" sz="2800" b="0" dirty="0" smtClean="0">
                <a:solidFill>
                  <a:schemeClr val="tx1"/>
                </a:solidFill>
                <a:effectLst/>
                <a:latin typeface="Franklin Gothic Book" pitchFamily="34" charset="0"/>
                <a:ea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effectLst/>
                <a:latin typeface="Franklin Gothic Book" pitchFamily="34" charset="0"/>
                <a:ea typeface="Times New Roman" pitchFamily="18" charset="0"/>
              </a:rPr>
            </a:br>
            <a:endParaRPr lang="ru-RU" sz="3600" b="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5299" name="Содержимое 2"/>
          <p:cNvSpPr>
            <a:spLocks noGrp="1"/>
          </p:cNvSpPr>
          <p:nvPr>
            <p:ph idx="4294967295"/>
          </p:nvPr>
        </p:nvSpPr>
        <p:spPr>
          <a:xfrm>
            <a:off x="500034" y="1142984"/>
            <a:ext cx="7624762" cy="5157787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sz="2800" b="1" dirty="0" smtClean="0">
                <a:solidFill>
                  <a:srgbClr val="FF0000"/>
                </a:solidFill>
                <a:cs typeface="Times New Roman" pitchFamily="18" charset="0"/>
              </a:rPr>
              <a:t>Себе</a:t>
            </a:r>
            <a:r>
              <a:rPr lang="uk-UA" sz="28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1"/>
                </a:solidFill>
                <a:cs typeface="Times New Roman" pitchFamily="18" charset="0"/>
              </a:rPr>
              <a:t>(національна свідомість, честь, гідність, доброта, терплячість, порядність)</a:t>
            </a:r>
          </a:p>
          <a:p>
            <a:pPr marL="0" indent="0" algn="just">
              <a:spcBef>
                <a:spcPct val="0"/>
              </a:spcBef>
              <a:buClrTx/>
              <a:buSzTx/>
              <a:buFontTx/>
              <a:buNone/>
            </a:pPr>
            <a:endParaRPr lang="ru-RU" sz="28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sz="2800" b="1" dirty="0" smtClean="0">
                <a:solidFill>
                  <a:srgbClr val="FF0000"/>
                </a:solidFill>
                <a:cs typeface="Times New Roman" pitchFamily="18" charset="0"/>
              </a:rPr>
              <a:t>Людей</a:t>
            </a:r>
            <a:r>
              <a:rPr lang="uk-UA" sz="2800" b="1" dirty="0" smtClean="0">
                <a:solidFill>
                  <a:srgbClr val="CCB50A"/>
                </a:solidFill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1"/>
                </a:solidFill>
                <a:cs typeface="Times New Roman" pitchFamily="18" charset="0"/>
              </a:rPr>
              <a:t>(толерантність, національний такт, милосердя, справедливість)</a:t>
            </a:r>
          </a:p>
          <a:p>
            <a:pPr marL="0" indent="0" algn="just">
              <a:spcBef>
                <a:spcPct val="0"/>
              </a:spcBef>
              <a:buClrTx/>
              <a:buSzTx/>
              <a:buFontTx/>
              <a:buNone/>
            </a:pPr>
            <a:endParaRPr lang="ru-RU" sz="28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sz="2800" b="1" dirty="0" smtClean="0">
                <a:solidFill>
                  <a:srgbClr val="FF0000"/>
                </a:solidFill>
                <a:cs typeface="Times New Roman" pitchFamily="18" charset="0"/>
              </a:rPr>
              <a:t>Батьківщини</a:t>
            </a:r>
            <a:r>
              <a:rPr lang="uk-UA" sz="28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chemeClr val="accent1"/>
                </a:solidFill>
                <a:cs typeface="Times New Roman" pitchFamily="18" charset="0"/>
              </a:rPr>
              <a:t>(віра, надія, любов)</a:t>
            </a:r>
          </a:p>
          <a:p>
            <a:pPr marL="0" indent="0" algn="just">
              <a:spcBef>
                <a:spcPct val="0"/>
              </a:spcBef>
              <a:buClrTx/>
              <a:buSzTx/>
              <a:buFontTx/>
              <a:buChar char="•"/>
            </a:pPr>
            <a:endParaRPr lang="ru-RU" sz="2800" b="1" dirty="0" smtClean="0">
              <a:solidFill>
                <a:schemeClr val="accent1"/>
              </a:solidFill>
              <a:cs typeface="Times New Roman" pitchFamily="18" charset="0"/>
            </a:endParaRPr>
          </a:p>
          <a:p>
            <a:pPr marL="0" indent="0" algn="just">
              <a:spcBef>
                <a:spcPct val="0"/>
              </a:spcBef>
              <a:buClrTx/>
              <a:buSzTx/>
              <a:buFontTx/>
              <a:buChar char="•"/>
            </a:pPr>
            <a:r>
              <a:rPr lang="uk-UA" sz="2800" b="1" dirty="0" smtClean="0">
                <a:solidFill>
                  <a:srgbClr val="FF0000"/>
                </a:solidFill>
                <a:cs typeface="Times New Roman" pitchFamily="18" charset="0"/>
              </a:rPr>
              <a:t>Національних цінностей </a:t>
            </a:r>
            <a:r>
              <a:rPr lang="uk-UA" sz="2800" b="1" dirty="0" smtClean="0">
                <a:solidFill>
                  <a:schemeClr val="accent1"/>
                </a:solidFill>
                <a:cs typeface="Times New Roman" pitchFamily="18" charset="0"/>
              </a:rPr>
              <a:t>(володіння українською мовою, бажання і потреба у збереженні національних цінностей)</a:t>
            </a:r>
          </a:p>
          <a:p>
            <a:pPr marL="0" indent="0" eaLnBrk="1" hangingPunct="1"/>
            <a:endParaRPr lang="ru-RU" sz="2800" b="1" dirty="0" smtClean="0">
              <a:solidFill>
                <a:schemeClr val="accent1"/>
              </a:solidFill>
              <a:cs typeface="Times New Roman" pitchFamily="18" charset="0"/>
            </a:endParaRPr>
          </a:p>
        </p:txBody>
      </p:sp>
      <p:pic>
        <p:nvPicPr>
          <p:cNvPr id="10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2041" y="1422920"/>
            <a:ext cx="1428744" cy="27171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2041" y="2646883"/>
            <a:ext cx="1428744" cy="271713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2" descr="C:\Documents and Settings\Учитель\Рабочий стол\орнаменти\UkrainianOrna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2041" y="4591570"/>
            <a:ext cx="1428744" cy="271713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Презентация-укр-7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Презентация-укр-7</Template>
  <TotalTime>869</TotalTime>
  <Words>644</Words>
  <Application>Microsoft Office PowerPoint</Application>
  <PresentationFormat>Экран (4:3)</PresentationFormat>
  <Paragraphs>135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Презентация-укр-7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Структуру патріотичних почуттів можна представити через відношення до: </vt:lpstr>
      <vt:lpstr>Презентация PowerPoint</vt:lpstr>
      <vt:lpstr>Завдання патріотичного виховання</vt:lpstr>
      <vt:lpstr>Завдання патріотичного виховання</vt:lpstr>
      <vt:lpstr>Презентация PowerPoint</vt:lpstr>
      <vt:lpstr>Презентация PowerPoint</vt:lpstr>
      <vt:lpstr>Напрямки роботи</vt:lpstr>
      <vt:lpstr>Напрямки роботи</vt:lpstr>
      <vt:lpstr>Державна символіка.</vt:lpstr>
      <vt:lpstr>Організовуючи народознавчу роботу в групах, вихователі в комплексі розв’язують  пізнавальні, навчальні, виховні та мовленнєві завдання.</vt:lpstr>
      <vt:lpstr>Тематичні осередки</vt:lpstr>
      <vt:lpstr>Презентация PowerPoint</vt:lpstr>
      <vt:lpstr>Експозиція національного куточка змінюється, поповнюється, в залежності від пізнавальної теми тижня та тематики з образотворчої діяльності. </vt:lpstr>
      <vt:lpstr>Шляхи роботи:  1) заняття з ознайомлення  з рідним краєм,  2) проведення фольклорних свят, екскурсій до історичних пам’яток,   3) презентація фотовиставок, 4) проведення Занять мужності,  5) бесіди,  6) музично -театралізована діяльність,  7) свята та розваги,  8) образотворча діяльність… </vt:lpstr>
      <vt:lpstr>Ми всі українського поля, З блакиті його висоти,  А тому нам випала доля Не гнутись до сонця рости.</vt:lpstr>
      <vt:lpstr>Тільки той, хто любить, цінує і поважає накопичене і збережене попереднім поколінням, може любити Батьківщину, дізнатися її, стати справжнім патріотом.</vt:lpstr>
      <vt:lpstr>Нормативно-правова база з питань патріотичного виховання</vt:lpstr>
      <vt:lpstr>Нормативно-правова база з питань патріотичного виховання</vt:lpstr>
      <vt:lpstr>Нормативно-правова база з питань патріотичного виховання</vt:lpstr>
      <vt:lpstr>Це так, як дихати – любити Батьківщину.                         В. Сосюра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Національно-патріотичне виховання в ДНЗ №4</dc:title>
  <dc:creator>Admin</dc:creator>
  <cp:lastModifiedBy>User</cp:lastModifiedBy>
  <cp:revision>126</cp:revision>
  <dcterms:created xsi:type="dcterms:W3CDTF">2014-12-01T09:05:57Z</dcterms:created>
  <dcterms:modified xsi:type="dcterms:W3CDTF">2015-04-28T11:38:47Z</dcterms:modified>
</cp:coreProperties>
</file>