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7" r:id="rId4"/>
    <p:sldId id="266" r:id="rId5"/>
    <p:sldId id="268" r:id="rId6"/>
    <p:sldId id="261" r:id="rId7"/>
    <p:sldId id="260" r:id="rId8"/>
    <p:sldId id="262" r:id="rId9"/>
    <p:sldId id="269" r:id="rId10"/>
    <p:sldId id="270" r:id="rId11"/>
    <p:sldId id="271" r:id="rId12"/>
    <p:sldId id="272" r:id="rId13"/>
    <p:sldId id="273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0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07A30D-EF4E-437D-A3A8-B808840AF0DC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FB7F3F-C19E-43B2-8A5B-B2C817439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78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100 </a:t>
            </a:r>
            <a:r>
              <a:rPr lang="ru-RU" sz="2400" dirty="0" err="1">
                <a:solidFill>
                  <a:srgbClr val="3401EF"/>
                </a:solidFill>
                <a:latin typeface="Cambria" panose="02040503050406030204" pitchFamily="18" charset="0"/>
              </a:rPr>
              <a:t>років</a:t>
            </a:r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rgbClr val="3401EF"/>
                </a:solidFill>
                <a:latin typeface="Cambria" panose="02040503050406030204" pitchFamily="18" charset="0"/>
              </a:rPr>
              <a:t>від</a:t>
            </a:r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 дня </a:t>
            </a:r>
            <a:r>
              <a:rPr lang="ru-RU" sz="2400" dirty="0" err="1">
                <a:solidFill>
                  <a:srgbClr val="3401EF"/>
                </a:solidFill>
                <a:latin typeface="Cambria" panose="02040503050406030204" pitchFamily="18" charset="0"/>
              </a:rPr>
              <a:t>народження</a:t>
            </a:r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  </a:t>
            </a:r>
            <a:b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</a:br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Василя </a:t>
            </a:r>
            <a:r>
              <a:rPr lang="ru-RU" sz="2400" dirty="0" err="1">
                <a:solidFill>
                  <a:srgbClr val="3401EF"/>
                </a:solidFill>
                <a:latin typeface="Cambria" panose="02040503050406030204" pitchFamily="18" charset="0"/>
              </a:rPr>
              <a:t>Олександровича</a:t>
            </a:r>
            <a:r>
              <a:rPr lang="ru-RU" sz="2400" dirty="0">
                <a:solidFill>
                  <a:srgbClr val="3401EF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 err="1">
                <a:solidFill>
                  <a:srgbClr val="3401EF"/>
                </a:solidFill>
                <a:latin typeface="Cambria" panose="02040503050406030204" pitchFamily="18" charset="0"/>
              </a:rPr>
              <a:t>Сухомлинського</a:t>
            </a:r>
            <a:endParaRPr lang="ru-RU" sz="2400" dirty="0">
              <a:solidFill>
                <a:srgbClr val="3401EF"/>
              </a:solidFill>
              <a:latin typeface="Cambria" panose="020405030504060302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924944"/>
            <a:ext cx="3008313" cy="3201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317430" cy="585311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Василь </a:t>
            </a:r>
            <a:r>
              <a:rPr lang="ru-RU" b="1" dirty="0" err="1" smtClean="0">
                <a:solidFill>
                  <a:srgbClr val="7030A0"/>
                </a:solidFill>
              </a:rPr>
              <a:t>Олександрович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Сухомлинський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1918 –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1970 </a:t>
            </a:r>
          </a:p>
          <a:p>
            <a:pPr algn="ctr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Український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педагог,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публіцист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поет,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заслужений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вчитель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кандидат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педагогічних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наук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i="1" dirty="0">
                <a:solidFill>
                  <a:srgbClr val="3401EF"/>
                </a:solidFill>
              </a:rPr>
              <a:t>Серед краси зростали його вихованці, вони бачили </a:t>
            </a:r>
            <a:r>
              <a:rPr lang="ru-RU" i="1" dirty="0" err="1">
                <a:solidFill>
                  <a:srgbClr val="3401EF"/>
                </a:solidFill>
              </a:rPr>
              <a:t>її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uk-UA" i="1" dirty="0" smtClean="0">
                <a:solidFill>
                  <a:srgbClr val="3401EF"/>
                </a:solidFill>
              </a:rPr>
              <a:t>кругом </a:t>
            </a:r>
            <a:r>
              <a:rPr lang="uk-UA" i="1" dirty="0">
                <a:solidFill>
                  <a:srgbClr val="3401EF"/>
                </a:solidFill>
              </a:rPr>
              <a:t>себе, відчували </a:t>
            </a:r>
            <a:r>
              <a:rPr lang="uk-UA" i="1" dirty="0" smtClean="0">
                <a:solidFill>
                  <a:srgbClr val="3401EF"/>
                </a:solidFill>
              </a:rPr>
              <a:t>її, </a:t>
            </a:r>
            <a:r>
              <a:rPr lang="uk-UA" i="1" dirty="0">
                <a:solidFill>
                  <a:srgbClr val="3401EF"/>
                </a:solidFill>
              </a:rPr>
              <a:t>торкались до неї.</a:t>
            </a:r>
            <a:endParaRPr lang="ru-RU" i="1" dirty="0">
              <a:solidFill>
                <a:srgbClr val="3401EF"/>
              </a:solidFill>
            </a:endParaRPr>
          </a:p>
          <a:p>
            <a:pPr>
              <a:buNone/>
            </a:pPr>
            <a:endParaRPr lang="uk-UA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</a:rPr>
              <a:t>А </a:t>
            </a:r>
            <a:r>
              <a:rPr lang="uk-UA" i="1" dirty="0">
                <a:solidFill>
                  <a:srgbClr val="3401EF"/>
                </a:solidFill>
              </a:rPr>
              <a:t>хіба може бути краса без матерів ? Скільки творів він присвятив їй!</a:t>
            </a:r>
            <a:endParaRPr lang="ru-RU" i="1" dirty="0">
              <a:solidFill>
                <a:srgbClr val="3401EF"/>
              </a:solidFill>
            </a:endParaRPr>
          </a:p>
          <a:p>
            <a:endParaRPr lang="ru-RU" dirty="0"/>
          </a:p>
        </p:txBody>
      </p:sp>
      <p:pic>
        <p:nvPicPr>
          <p:cNvPr id="7" name="Содержимое 6" descr="с 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09309" y="1600200"/>
            <a:ext cx="3221182" cy="472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с 12   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672407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343400" cy="4724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 не кинеш друга на поталу.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 дітей - полюбиш - </a:t>
            </a:r>
            <a:r>
              <a:rPr lang="uk-UA" i="1" dirty="0" err="1" smtClean="0">
                <a:solidFill>
                  <a:srgbClr val="3401EF"/>
                </a:solidFill>
                <a:cs typeface="Angsana New" pitchFamily="18" charset="-34"/>
              </a:rPr>
              <a:t>пошануєш</a:t>
            </a: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Силу для добра в душі відчуєш.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І закрутиться земля скоріше.</a:t>
            </a: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Якщо разом станемо добрішими.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Доброта з роками не старіє.               Доброта від холоду зігріє.</a:t>
            </a: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І якщо вона, як сонце, світить.</a:t>
            </a:r>
            <a:endParaRPr lang="uk-UA" b="1" i="1" dirty="0" smtClean="0">
              <a:solidFill>
                <a:srgbClr val="3401EF"/>
              </a:solidFill>
              <a:cs typeface="Angsana New" pitchFamily="18" charset="-34"/>
            </a:endParaRPr>
          </a:p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  <a:cs typeface="Angsana New" pitchFamily="18" charset="-34"/>
              </a:rPr>
              <a:t>То радіють і дорослі, й діти.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3164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3401EF"/>
                </a:solidFill>
              </a:rPr>
              <a:t> «Чиста </a:t>
            </a:r>
            <a:r>
              <a:rPr lang="ru-RU" sz="2400" i="1" dirty="0" err="1" smtClean="0">
                <a:solidFill>
                  <a:srgbClr val="3401EF"/>
                </a:solidFill>
              </a:rPr>
              <a:t>криниця</a:t>
            </a:r>
            <a:r>
              <a:rPr lang="ru-RU" sz="2400" i="1" dirty="0" smtClean="0">
                <a:solidFill>
                  <a:srgbClr val="3401EF"/>
                </a:solidFill>
              </a:rPr>
              <a:t>»- </a:t>
            </a:r>
            <a:r>
              <a:rPr lang="ru-RU" sz="2400" i="1" dirty="0" err="1" smtClean="0">
                <a:solidFill>
                  <a:srgbClr val="3401EF"/>
                </a:solidFill>
              </a:rPr>
              <a:t>дітям</a:t>
            </a:r>
            <a:r>
              <a:rPr lang="ru-RU" sz="2400" i="1" dirty="0" smtClean="0">
                <a:solidFill>
                  <a:srgbClr val="3401EF"/>
                </a:solidFill>
              </a:rPr>
              <a:t> на </a:t>
            </a:r>
            <a:r>
              <a:rPr lang="ru-RU" sz="2400" i="1" dirty="0" smtClean="0">
                <a:solidFill>
                  <a:srgbClr val="3401EF"/>
                </a:solidFill>
              </a:rPr>
              <a:t>добро          </a:t>
            </a:r>
            <a:r>
              <a:rPr lang="ru-RU" sz="2400" i="1" dirty="0" smtClean="0">
                <a:solidFill>
                  <a:srgbClr val="3401EF"/>
                </a:solidFill>
              </a:rPr>
              <a:t/>
            </a:r>
            <a:br>
              <a:rPr lang="ru-RU" sz="2400" i="1" dirty="0" smtClean="0">
                <a:solidFill>
                  <a:srgbClr val="3401EF"/>
                </a:solidFill>
              </a:rPr>
            </a:br>
            <a:r>
              <a:rPr lang="ru-RU" sz="2400" i="1" dirty="0" smtClean="0">
                <a:solidFill>
                  <a:srgbClr val="3401EF"/>
                </a:solidFill>
              </a:rPr>
              <a:t> У </a:t>
            </a:r>
            <a:r>
              <a:rPr lang="ru-RU" sz="2400" i="1" dirty="0" err="1" smtClean="0">
                <a:solidFill>
                  <a:srgbClr val="3401EF"/>
                </a:solidFill>
              </a:rPr>
              <a:t>книжці</a:t>
            </a:r>
            <a:r>
              <a:rPr lang="ru-RU" sz="2400" i="1" dirty="0" smtClean="0">
                <a:solidFill>
                  <a:srgbClr val="3401EF"/>
                </a:solidFill>
              </a:rPr>
              <a:t> </a:t>
            </a:r>
            <a:r>
              <a:rPr lang="ru-RU" sz="2400" i="1" dirty="0" err="1" smtClean="0">
                <a:solidFill>
                  <a:srgbClr val="3401EF"/>
                </a:solidFill>
              </a:rPr>
              <a:t>цій</a:t>
            </a:r>
            <a:r>
              <a:rPr lang="ru-RU" sz="2400" i="1" dirty="0" smtClean="0">
                <a:solidFill>
                  <a:srgbClr val="3401EF"/>
                </a:solidFill>
              </a:rPr>
              <a:t> — </a:t>
            </a:r>
            <a:r>
              <a:rPr lang="ru-RU" sz="2400" i="1" dirty="0" err="1" smtClean="0">
                <a:solidFill>
                  <a:srgbClr val="3401EF"/>
                </a:solidFill>
              </a:rPr>
              <a:t>казки</a:t>
            </a:r>
            <a:r>
              <a:rPr lang="ru-RU" sz="2400" i="1" dirty="0" smtClean="0">
                <a:solidFill>
                  <a:srgbClr val="3401EF"/>
                </a:solidFill>
              </a:rPr>
              <a:t>, </a:t>
            </a:r>
            <a:r>
              <a:rPr lang="ru-RU" sz="2400" i="1" dirty="0" err="1" smtClean="0">
                <a:solidFill>
                  <a:srgbClr val="3401EF"/>
                </a:solidFill>
              </a:rPr>
              <a:t>оповідання</a:t>
            </a:r>
            <a:r>
              <a:rPr lang="ru-RU" sz="2400" i="1" dirty="0" smtClean="0">
                <a:solidFill>
                  <a:srgbClr val="3401EF"/>
                </a:solidFill>
              </a:rPr>
              <a:t>.</a:t>
            </a:r>
            <a:br>
              <a:rPr lang="ru-RU" sz="2400" i="1" dirty="0" smtClean="0">
                <a:solidFill>
                  <a:srgbClr val="3401EF"/>
                </a:solidFill>
              </a:rPr>
            </a:br>
            <a:r>
              <a:rPr lang="ru-RU" sz="2400" i="1" dirty="0" smtClean="0">
                <a:solidFill>
                  <a:srgbClr val="3401EF"/>
                </a:solidFill>
              </a:rPr>
              <a:t>В </a:t>
            </a:r>
            <a:r>
              <a:rPr lang="ru-RU" sz="2400" i="1" dirty="0" err="1" smtClean="0">
                <a:solidFill>
                  <a:srgbClr val="3401EF"/>
                </a:solidFill>
              </a:rPr>
              <a:t>ній</a:t>
            </a:r>
            <a:r>
              <a:rPr lang="ru-RU" sz="2400" i="1" dirty="0" smtClean="0">
                <a:solidFill>
                  <a:srgbClr val="3401EF"/>
                </a:solidFill>
              </a:rPr>
              <a:t> </a:t>
            </a:r>
            <a:r>
              <a:rPr lang="ru-RU" sz="2400" i="1" dirty="0" err="1" smtClean="0">
                <a:solidFill>
                  <a:srgbClr val="3401EF"/>
                </a:solidFill>
              </a:rPr>
              <a:t>пахне</a:t>
            </a:r>
            <a:r>
              <a:rPr lang="ru-RU" sz="2400" i="1" dirty="0" smtClean="0">
                <a:solidFill>
                  <a:srgbClr val="3401EF"/>
                </a:solidFill>
              </a:rPr>
              <a:t> небо, </a:t>
            </a:r>
            <a:r>
              <a:rPr lang="ru-RU" sz="2400" i="1" dirty="0" err="1" smtClean="0">
                <a:solidFill>
                  <a:srgbClr val="3401EF"/>
                </a:solidFill>
              </a:rPr>
              <a:t>сонце</a:t>
            </a:r>
            <a:r>
              <a:rPr lang="ru-RU" sz="2400" i="1" dirty="0" smtClean="0">
                <a:solidFill>
                  <a:srgbClr val="3401EF"/>
                </a:solidFill>
              </a:rPr>
              <a:t> </a:t>
            </a:r>
            <a:r>
              <a:rPr lang="ru-RU" sz="2400" i="1" dirty="0" err="1" smtClean="0">
                <a:solidFill>
                  <a:srgbClr val="3401EF"/>
                </a:solidFill>
              </a:rPr>
              <a:t>і</a:t>
            </a:r>
            <a:r>
              <a:rPr lang="ru-RU" sz="2400" i="1" dirty="0" smtClean="0">
                <a:solidFill>
                  <a:srgbClr val="3401EF"/>
                </a:solidFill>
              </a:rPr>
              <a:t> село,</a:t>
            </a:r>
            <a:br>
              <a:rPr lang="ru-RU" sz="2400" i="1" dirty="0" smtClean="0">
                <a:solidFill>
                  <a:srgbClr val="3401EF"/>
                </a:solidFill>
              </a:rPr>
            </a:br>
            <a:r>
              <a:rPr lang="uk-UA" sz="2400" i="1" dirty="0" smtClean="0">
                <a:solidFill>
                  <a:srgbClr val="3401EF"/>
                </a:solidFill>
              </a:rPr>
              <a:t>В ній </a:t>
            </a:r>
            <a:r>
              <a:rPr lang="uk-UA" sz="2400" i="1" dirty="0" err="1" smtClean="0">
                <a:solidFill>
                  <a:srgbClr val="3401EF"/>
                </a:solidFill>
              </a:rPr>
              <a:t>тьохка</a:t>
            </a:r>
            <a:r>
              <a:rPr lang="uk-UA" sz="2400" i="1" dirty="0" smtClean="0">
                <a:solidFill>
                  <a:srgbClr val="3401EF"/>
                </a:solidFill>
              </a:rPr>
              <a:t> соловей, рум’яниться світанок</a:t>
            </a:r>
            <a:endParaRPr lang="ru-RU" sz="2400" dirty="0">
              <a:solidFill>
                <a:srgbClr val="3401EF"/>
              </a:solidFill>
            </a:endParaRPr>
          </a:p>
        </p:txBody>
      </p:sp>
      <p:pic>
        <p:nvPicPr>
          <p:cNvPr id="7" name="Содержимое 7" descr="images (2) апраеп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204864"/>
            <a:ext cx="5040559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11" descr="рлолол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3528392" cy="4896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052736"/>
            <a:ext cx="4343400" cy="4724400"/>
          </a:xfrm>
        </p:spPr>
        <p:txBody>
          <a:bodyPr/>
          <a:lstStyle/>
          <a:p>
            <a:pPr algn="ctr">
              <a:buNone/>
            </a:pPr>
            <a:r>
              <a:rPr lang="uk-UA" sz="3200" b="1" i="1" dirty="0" smtClean="0">
                <a:solidFill>
                  <a:srgbClr val="3401EF"/>
                </a:solidFill>
              </a:rPr>
              <a:t>Нехай панують на землі Добро і справедливість Добро</a:t>
            </a:r>
            <a:r>
              <a:rPr lang="uk-UA" sz="3200" b="1" i="1" dirty="0" smtClean="0">
                <a:solidFill>
                  <a:srgbClr val="3401EF"/>
                </a:solidFill>
              </a:rPr>
              <a:t>, і </a:t>
            </a:r>
            <a:r>
              <a:rPr lang="uk-UA" sz="3200" b="1" i="1" dirty="0" smtClean="0">
                <a:solidFill>
                  <a:srgbClr val="3401EF"/>
                </a:solidFill>
              </a:rPr>
              <a:t>доброта-це щастя  всіх дітей.</a:t>
            </a:r>
          </a:p>
          <a:p>
            <a:pPr algn="ctr">
              <a:buNone/>
            </a:pPr>
            <a:r>
              <a:rPr lang="uk-UA" sz="3200" b="1" i="1" dirty="0" smtClean="0">
                <a:solidFill>
                  <a:srgbClr val="3401EF"/>
                </a:solidFill>
              </a:rPr>
              <a:t>А добрим бути просто і непросто </a:t>
            </a:r>
          </a:p>
          <a:p>
            <a:pPr algn="ctr">
              <a:buNone/>
            </a:pPr>
            <a:r>
              <a:rPr lang="uk-UA" sz="3200" b="1" i="1" dirty="0" smtClean="0">
                <a:solidFill>
                  <a:srgbClr val="3401EF"/>
                </a:solidFill>
              </a:rPr>
              <a:t>Не </a:t>
            </a:r>
            <a:r>
              <a:rPr lang="uk-UA" sz="3200" b="1" i="1" dirty="0">
                <a:solidFill>
                  <a:srgbClr val="3401EF"/>
                </a:solidFill>
              </a:rPr>
              <a:t>залежить доброта від </a:t>
            </a:r>
            <a:r>
              <a:rPr lang="uk-UA" sz="3200" b="1" i="1" dirty="0" smtClean="0">
                <a:solidFill>
                  <a:srgbClr val="3401EF"/>
                </a:solidFill>
              </a:rPr>
              <a:t>зросту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«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Дитина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–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дзеркало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родини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; як у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краплі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води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відбивається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сонце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, так у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дітях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відбивається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моральна чистота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матері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</a:t>
            </a:r>
            <a:r>
              <a:rPr lang="ru-RU" sz="4400" b="1" dirty="0" err="1" smtClean="0">
                <a:solidFill>
                  <a:srgbClr val="3401EF"/>
                </a:solidFill>
                <a:latin typeface="Constantia" panose="02030602050306030303" pitchFamily="18" charset="0"/>
              </a:rPr>
              <a:t>і</a:t>
            </a:r>
            <a:r>
              <a:rPr lang="ru-RU" sz="4400" b="1" dirty="0" smtClean="0">
                <a:solidFill>
                  <a:srgbClr val="3401EF"/>
                </a:solidFill>
                <a:latin typeface="Constantia" panose="02030602050306030303" pitchFamily="18" charset="0"/>
              </a:rPr>
              <a:t> батька»</a:t>
            </a:r>
            <a:endParaRPr lang="ru-RU" sz="4400" b="1" dirty="0">
              <a:solidFill>
                <a:srgbClr val="3401EF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052736"/>
            <a:ext cx="4191000" cy="52718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i="1" dirty="0">
                <a:solidFill>
                  <a:srgbClr val="3401EF"/>
                </a:solidFill>
              </a:rPr>
              <a:t>У </a:t>
            </a:r>
            <a:r>
              <a:rPr lang="ru-RU" i="1" dirty="0" err="1">
                <a:solidFill>
                  <a:srgbClr val="3401EF"/>
                </a:solidFill>
              </a:rPr>
              <a:t>вересні</a:t>
            </a:r>
            <a:r>
              <a:rPr lang="ru-RU" i="1" dirty="0">
                <a:solidFill>
                  <a:srgbClr val="3401EF"/>
                </a:solidFill>
              </a:rPr>
              <a:t> вся </a:t>
            </a:r>
            <a:r>
              <a:rPr lang="ru-RU" i="1" dirty="0" err="1">
                <a:solidFill>
                  <a:srgbClr val="3401EF"/>
                </a:solidFill>
              </a:rPr>
              <a:t>громадськість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відзначить</a:t>
            </a:r>
            <a:r>
              <a:rPr lang="ru-RU" i="1" dirty="0">
                <a:solidFill>
                  <a:srgbClr val="3401EF"/>
                </a:solidFill>
              </a:rPr>
              <a:t> 100-річний </a:t>
            </a:r>
            <a:r>
              <a:rPr lang="ru-RU" i="1" dirty="0" err="1">
                <a:solidFill>
                  <a:srgbClr val="3401EF"/>
                </a:solidFill>
              </a:rPr>
              <a:t>ювілей</a:t>
            </a:r>
            <a:r>
              <a:rPr lang="ru-RU" i="1" dirty="0">
                <a:solidFill>
                  <a:srgbClr val="3401EF"/>
                </a:solidFill>
              </a:rPr>
              <a:t> великого </a:t>
            </a:r>
            <a:r>
              <a:rPr lang="ru-RU" i="1" dirty="0" err="1">
                <a:solidFill>
                  <a:srgbClr val="3401EF"/>
                </a:solidFill>
              </a:rPr>
              <a:t>педагога-гуманіста</a:t>
            </a:r>
            <a:r>
              <a:rPr lang="ru-RU" i="1" dirty="0">
                <a:solidFill>
                  <a:srgbClr val="3401EF"/>
                </a:solidFill>
              </a:rPr>
              <a:t>. </a:t>
            </a:r>
            <a:endParaRPr lang="ru-RU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ru-RU" i="1" dirty="0" err="1" smtClean="0">
                <a:solidFill>
                  <a:srgbClr val="3401EF"/>
                </a:solidFill>
              </a:rPr>
              <a:t>Він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залишив</a:t>
            </a:r>
            <a:r>
              <a:rPr lang="ru-RU" i="1" dirty="0">
                <a:solidFill>
                  <a:srgbClr val="3401EF"/>
                </a:solidFill>
              </a:rPr>
              <a:t> нам </a:t>
            </a:r>
            <a:r>
              <a:rPr lang="ru-RU" i="1" dirty="0" err="1">
                <a:solidFill>
                  <a:srgbClr val="3401EF"/>
                </a:solidFill>
              </a:rPr>
              <a:t>безцінну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спадщину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свої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ідеї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свої</a:t>
            </a:r>
            <a:r>
              <a:rPr lang="ru-RU" i="1" dirty="0">
                <a:solidFill>
                  <a:srgbClr val="3401EF"/>
                </a:solidFill>
              </a:rPr>
              <a:t> книги, </a:t>
            </a:r>
            <a:r>
              <a:rPr lang="ru-RU" i="1" dirty="0" err="1">
                <a:solidFill>
                  <a:srgbClr val="3401EF"/>
                </a:solidFill>
              </a:rPr>
              <a:t>які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живуть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uk-UA" i="1" dirty="0">
                <a:solidFill>
                  <a:srgbClr val="3401EF"/>
                </a:solidFill>
              </a:rPr>
              <a:t>не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старіють</a:t>
            </a:r>
            <a:r>
              <a:rPr lang="ru-RU" i="1" dirty="0">
                <a:solidFill>
                  <a:srgbClr val="3401EF"/>
                </a:solidFill>
              </a:rPr>
              <a:t>. </a:t>
            </a:r>
            <a:endParaRPr lang="ru-RU" i="1" dirty="0" smtClean="0">
              <a:solidFill>
                <a:srgbClr val="3401EF"/>
              </a:solidFill>
            </a:endParaRPr>
          </a:p>
          <a:p>
            <a:pPr>
              <a:buNone/>
            </a:pPr>
            <a:r>
              <a:rPr lang="ru-RU" i="1" dirty="0" err="1" smtClean="0">
                <a:solidFill>
                  <a:srgbClr val="3401EF"/>
                </a:solidFill>
              </a:rPr>
              <a:t>Нині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В.О.Сухомлинського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читають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діти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всієї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планети</a:t>
            </a:r>
            <a:r>
              <a:rPr lang="ru-RU" i="1" dirty="0">
                <a:solidFill>
                  <a:srgbClr val="3401EF"/>
                </a:solidFill>
              </a:rPr>
              <a:t>. А в </a:t>
            </a:r>
            <a:r>
              <a:rPr lang="ru-RU" i="1" dirty="0" err="1">
                <a:solidFill>
                  <a:srgbClr val="3401EF"/>
                </a:solidFill>
              </a:rPr>
              <a:t>його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ідеях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закладено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могутній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потенціал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який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відкриває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широкі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можливості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нових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педагогічних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відкриттів</a:t>
            </a:r>
            <a:r>
              <a:rPr lang="ru-RU" i="1" dirty="0" smtClean="0">
                <a:solidFill>
                  <a:srgbClr val="3401EF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>
                <a:solidFill>
                  <a:srgbClr val="3401EF"/>
                </a:solidFill>
              </a:rPr>
              <a:t>І ось ми </a:t>
            </a:r>
            <a:r>
              <a:rPr lang="ru-RU" i="1" dirty="0" err="1">
                <a:solidFill>
                  <a:srgbClr val="3401EF"/>
                </a:solidFill>
              </a:rPr>
              <a:t>сьогодні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хочемо</a:t>
            </a:r>
            <a:r>
              <a:rPr lang="ru-RU" i="1" dirty="0">
                <a:solidFill>
                  <a:srgbClr val="3401EF"/>
                </a:solidFill>
              </a:rPr>
              <a:t> донести до вас </a:t>
            </a:r>
            <a:r>
              <a:rPr lang="ru-RU" i="1" dirty="0" err="1">
                <a:solidFill>
                  <a:srgbClr val="3401EF"/>
                </a:solidFill>
              </a:rPr>
              <a:t>відомості</a:t>
            </a:r>
            <a:r>
              <a:rPr lang="ru-RU" i="1" dirty="0">
                <a:solidFill>
                  <a:srgbClr val="3401EF"/>
                </a:solidFill>
              </a:rPr>
              <a:t> про </a:t>
            </a:r>
            <a:r>
              <a:rPr lang="ru-RU" i="1" dirty="0" err="1">
                <a:solidFill>
                  <a:srgbClr val="3401EF"/>
                </a:solidFill>
              </a:rPr>
              <a:t>особистість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Людини</a:t>
            </a:r>
            <a:r>
              <a:rPr lang="ru-RU" i="1" dirty="0">
                <a:solidFill>
                  <a:srgbClr val="3401EF"/>
                </a:solidFill>
              </a:rPr>
              <a:t>, </a:t>
            </a:r>
            <a:r>
              <a:rPr lang="ru-RU" i="1" dirty="0" err="1">
                <a:solidFill>
                  <a:srgbClr val="3401EF"/>
                </a:solidFill>
              </a:rPr>
              <a:t>Творця</a:t>
            </a:r>
            <a:r>
              <a:rPr lang="ru-RU" i="1" dirty="0">
                <a:solidFill>
                  <a:srgbClr val="3401EF"/>
                </a:solidFill>
              </a:rPr>
              <a:t>, Педагога, Батька на </a:t>
            </a:r>
            <a:r>
              <a:rPr lang="ru-RU" i="1" dirty="0" err="1">
                <a:solidFill>
                  <a:srgbClr val="3401EF"/>
                </a:solidFill>
              </a:rPr>
              <a:t>основі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його</a:t>
            </a:r>
            <a:r>
              <a:rPr lang="ru-RU" i="1" dirty="0">
                <a:solidFill>
                  <a:srgbClr val="3401EF"/>
                </a:solidFill>
              </a:rPr>
              <a:t> </a:t>
            </a:r>
            <a:r>
              <a:rPr lang="ru-RU" i="1" dirty="0" err="1">
                <a:solidFill>
                  <a:srgbClr val="3401EF"/>
                </a:solidFill>
              </a:rPr>
              <a:t>творів</a:t>
            </a:r>
            <a:r>
              <a:rPr lang="ru-RU" sz="2400" dirty="0"/>
              <a:t>.</a:t>
            </a:r>
            <a:endParaRPr lang="ru-RU" dirty="0"/>
          </a:p>
        </p:txBody>
      </p:sp>
      <p:pic>
        <p:nvPicPr>
          <p:cNvPr id="8" name="Содержимое 5" descr="01944079_n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960440" cy="511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916832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>
                <a:solidFill>
                  <a:srgbClr val="3401EF"/>
                </a:solidFill>
              </a:rPr>
              <a:t/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В. О. </a:t>
            </a:r>
            <a:r>
              <a:rPr lang="ru-RU" sz="1600" i="1" dirty="0" err="1" smtClean="0">
                <a:solidFill>
                  <a:srgbClr val="3401EF"/>
                </a:solidFill>
              </a:rPr>
              <a:t>Сухомлинський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народився</a:t>
            </a:r>
            <a:r>
              <a:rPr lang="ru-RU" sz="1600" i="1" dirty="0" smtClean="0">
                <a:solidFill>
                  <a:srgbClr val="3401EF"/>
                </a:solidFill>
              </a:rPr>
              <a:t> 28 </a:t>
            </a:r>
            <a:r>
              <a:rPr lang="ru-RU" sz="1600" i="1" dirty="0" err="1" smtClean="0">
                <a:solidFill>
                  <a:srgbClr val="3401EF"/>
                </a:solidFill>
              </a:rPr>
              <a:t>вересня</a:t>
            </a:r>
            <a:r>
              <a:rPr lang="ru-RU" sz="1600" i="1" dirty="0" smtClean="0">
                <a:solidFill>
                  <a:srgbClr val="3401EF"/>
                </a:solidFill>
              </a:rPr>
              <a:t> 1918 року</a:t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smtClean="0">
                <a:solidFill>
                  <a:srgbClr val="3401EF"/>
                </a:solidFill>
              </a:rPr>
              <a:t>в </a:t>
            </a:r>
            <a:r>
              <a:rPr lang="ru-RU" sz="1600" i="1" dirty="0" err="1" smtClean="0">
                <a:solidFill>
                  <a:srgbClr val="3401EF"/>
                </a:solidFill>
              </a:rPr>
              <a:t>селі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Василівка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Онуфріївського</a:t>
            </a:r>
            <a:r>
              <a:rPr lang="ru-RU" sz="1600" i="1" dirty="0" smtClean="0">
                <a:solidFill>
                  <a:srgbClr val="3401EF"/>
                </a:solidFill>
              </a:rPr>
              <a:t> району, </a:t>
            </a:r>
            <a:r>
              <a:rPr lang="ru-RU" sz="1600" i="1" dirty="0" err="1" smtClean="0">
                <a:solidFill>
                  <a:srgbClr val="3401EF"/>
                </a:solidFill>
              </a:rPr>
              <a:t>що</a:t>
            </a:r>
            <a:r>
              <a:rPr lang="ru-RU" sz="1600" i="1" dirty="0" smtClean="0">
                <a:solidFill>
                  <a:srgbClr val="3401EF"/>
                </a:solidFill>
              </a:rPr>
              <a:t> на </a:t>
            </a:r>
            <a:r>
              <a:rPr lang="ru-RU" sz="1600" i="1" dirty="0" err="1" smtClean="0">
                <a:solidFill>
                  <a:srgbClr val="3401EF"/>
                </a:solidFill>
              </a:rPr>
              <a:t>Кіровоградщині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uk-UA" sz="1600" i="1" cap="small" dirty="0" smtClean="0">
                <a:solidFill>
                  <a:srgbClr val="3401EF"/>
                </a:solidFill>
              </a:rPr>
              <a:t>СЕЛЯНСЬКІЙ  </a:t>
            </a:r>
            <a:r>
              <a:rPr lang="ru-RU" sz="1600" i="1" dirty="0" err="1" smtClean="0">
                <a:solidFill>
                  <a:srgbClr val="3401EF"/>
                </a:solidFill>
              </a:rPr>
              <a:t>родині</a:t>
            </a:r>
            <a:r>
              <a:rPr lang="ru-RU" sz="1600" i="1" dirty="0" smtClean="0">
                <a:solidFill>
                  <a:srgbClr val="3401EF"/>
                </a:solidFill>
              </a:rPr>
              <a:t>. Разом </a:t>
            </a:r>
            <a:r>
              <a:rPr lang="ru-RU" sz="1600" i="1" dirty="0" err="1" smtClean="0">
                <a:solidFill>
                  <a:srgbClr val="3401EF"/>
                </a:solidFill>
              </a:rPr>
              <a:t>з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двома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братами</a:t>
            </a:r>
            <a:r>
              <a:rPr lang="ru-RU" sz="1600" i="1" dirty="0" smtClean="0">
                <a:solidFill>
                  <a:srgbClr val="3401EF"/>
                </a:solidFill>
              </a:rPr>
              <a:t> та сестрою </a:t>
            </a:r>
            <a:r>
              <a:rPr lang="ru-RU" sz="1600" i="1" dirty="0" err="1" smtClean="0">
                <a:solidFill>
                  <a:srgbClr val="3401EF"/>
                </a:solidFill>
              </a:rPr>
              <a:t>довгими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зимовими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вечорами</a:t>
            </a:r>
            <a:r>
              <a:rPr lang="ru-RU" sz="1600" i="1" dirty="0" smtClean="0">
                <a:solidFill>
                  <a:srgbClr val="3401EF"/>
                </a:solidFill>
              </a:rPr>
              <a:t> на </a:t>
            </a:r>
            <a:r>
              <a:rPr lang="ru-RU" sz="1600" i="1" dirty="0" err="1" smtClean="0">
                <a:solidFill>
                  <a:srgbClr val="3401EF"/>
                </a:solidFill>
              </a:rPr>
              <a:t>печі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ru-RU" sz="1600" i="1" dirty="0" err="1" smtClean="0">
                <a:solidFill>
                  <a:srgbClr val="3401EF"/>
                </a:solidFill>
              </a:rPr>
              <a:t>гарячому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просі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під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квиління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вітру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і</a:t>
            </a:r>
            <a:r>
              <a:rPr lang="ru-RU" sz="1600" i="1" dirty="0" smtClean="0">
                <a:solidFill>
                  <a:srgbClr val="3401EF"/>
                </a:solidFill>
              </a:rPr>
              <a:t> свист </a:t>
            </a:r>
            <a:r>
              <a:rPr lang="ru-RU" sz="1600" i="1" dirty="0" err="1" smtClean="0">
                <a:solidFill>
                  <a:srgbClr val="3401EF"/>
                </a:solidFill>
              </a:rPr>
              <a:t>завірюхи</a:t>
            </a:r>
            <a:r>
              <a:rPr lang="ru-RU" sz="1600" i="1" dirty="0" smtClean="0">
                <a:solidFill>
                  <a:srgbClr val="3401EF"/>
                </a:solidFill>
              </a:rPr>
              <a:t/>
            </a:r>
            <a:br>
              <a:rPr lang="ru-RU" sz="1600" i="1" dirty="0" smtClean="0">
                <a:solidFill>
                  <a:srgbClr val="3401EF"/>
                </a:solidFill>
              </a:rPr>
            </a:br>
            <a:r>
              <a:rPr lang="ru-RU" sz="1600" i="1" dirty="0" err="1" smtClean="0">
                <a:solidFill>
                  <a:srgbClr val="3401EF"/>
                </a:solidFill>
              </a:rPr>
              <a:t>слухав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чарівні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мамині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казки</a:t>
            </a:r>
            <a:r>
              <a:rPr lang="ru-RU" sz="1600" i="1" dirty="0" smtClean="0">
                <a:solidFill>
                  <a:srgbClr val="3401EF"/>
                </a:solidFill>
              </a:rPr>
              <a:t>. І вони </a:t>
            </a:r>
            <a:r>
              <a:rPr lang="ru-RU" sz="1600" i="1" dirty="0" err="1" smtClean="0">
                <a:solidFill>
                  <a:srgbClr val="3401EF"/>
                </a:solidFill>
              </a:rPr>
              <a:t>назавжди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залишились</a:t>
            </a:r>
            <a:r>
              <a:rPr lang="ru-RU" sz="1600" i="1" dirty="0" smtClean="0">
                <a:solidFill>
                  <a:srgbClr val="3401EF"/>
                </a:solidFill>
              </a:rPr>
              <a:t> в </a:t>
            </a:r>
            <a:r>
              <a:rPr lang="ru-RU" sz="1600" i="1" dirty="0" err="1" smtClean="0">
                <a:solidFill>
                  <a:srgbClr val="3401EF"/>
                </a:solidFill>
              </a:rPr>
              <a:t>його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серці</a:t>
            </a:r>
            <a:r>
              <a:rPr lang="ru-RU" sz="1600" i="1" dirty="0" smtClean="0">
                <a:solidFill>
                  <a:srgbClr val="3401EF"/>
                </a:solidFill>
              </a:rPr>
              <a:t>. </a:t>
            </a:r>
            <a:r>
              <a:rPr lang="ru-RU" sz="1600" i="1" dirty="0" err="1" smtClean="0">
                <a:solidFill>
                  <a:srgbClr val="3401EF"/>
                </a:solidFill>
              </a:rPr>
              <a:t>Назавжди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запам’ятав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малий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Василько</a:t>
            </a:r>
            <a:r>
              <a:rPr lang="ru-RU" sz="1600" i="1" dirty="0" smtClean="0">
                <a:solidFill>
                  <a:srgbClr val="3401EF"/>
                </a:solidFill>
              </a:rPr>
              <a:t>, </a:t>
            </a:r>
            <a:r>
              <a:rPr lang="ru-RU" sz="1600" i="1" dirty="0" err="1" smtClean="0">
                <a:solidFill>
                  <a:srgbClr val="3401EF"/>
                </a:solidFill>
              </a:rPr>
              <a:t>що</a:t>
            </a:r>
            <a:r>
              <a:rPr lang="ru-RU" sz="1600" i="1" dirty="0" smtClean="0">
                <a:solidFill>
                  <a:srgbClr val="3401EF"/>
                </a:solidFill>
              </a:rPr>
              <a:t> добро </a:t>
            </a:r>
            <a:r>
              <a:rPr lang="ru-RU" sz="1600" i="1" dirty="0" err="1" smtClean="0">
                <a:solidFill>
                  <a:srgbClr val="3401EF"/>
                </a:solidFill>
              </a:rPr>
              <a:t>завжди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перемагає</a:t>
            </a:r>
            <a:r>
              <a:rPr lang="ru-RU" sz="1600" i="1" dirty="0" smtClean="0">
                <a:solidFill>
                  <a:srgbClr val="3401EF"/>
                </a:solidFill>
              </a:rPr>
              <a:t> зло. І </a:t>
            </a:r>
            <a:r>
              <a:rPr lang="ru-RU" sz="1600" i="1" dirty="0" err="1" smtClean="0">
                <a:solidFill>
                  <a:srgbClr val="3401EF"/>
                </a:solidFill>
              </a:rPr>
              <a:t>це</a:t>
            </a:r>
            <a:r>
              <a:rPr lang="ru-RU" sz="1600" i="1" dirty="0" smtClean="0">
                <a:solidFill>
                  <a:srgbClr val="3401EF"/>
                </a:solidFill>
              </a:rPr>
              <a:t> стало </a:t>
            </a:r>
            <a:r>
              <a:rPr lang="ru-RU" sz="1600" i="1" dirty="0" err="1" smtClean="0">
                <a:solidFill>
                  <a:srgbClr val="3401EF"/>
                </a:solidFill>
              </a:rPr>
              <a:t>дороговказом</a:t>
            </a:r>
            <a:r>
              <a:rPr lang="ru-RU" sz="1600" i="1" dirty="0" smtClean="0">
                <a:solidFill>
                  <a:srgbClr val="3401EF"/>
                </a:solidFill>
              </a:rPr>
              <a:t>  у </a:t>
            </a:r>
            <a:r>
              <a:rPr lang="ru-RU" sz="1600" i="1" dirty="0" err="1" smtClean="0">
                <a:solidFill>
                  <a:srgbClr val="3401EF"/>
                </a:solidFill>
              </a:rPr>
              <a:t>його</a:t>
            </a:r>
            <a:r>
              <a:rPr lang="ru-RU" sz="1600" i="1" dirty="0" smtClean="0">
                <a:solidFill>
                  <a:srgbClr val="3401EF"/>
                </a:solidFill>
              </a:rPr>
              <a:t> </a:t>
            </a:r>
            <a:r>
              <a:rPr lang="ru-RU" sz="1600" i="1" dirty="0" err="1" smtClean="0">
                <a:solidFill>
                  <a:srgbClr val="3401EF"/>
                </a:solidFill>
              </a:rPr>
              <a:t>житті</a:t>
            </a:r>
            <a:r>
              <a:rPr lang="ru-RU" sz="1600" i="1" dirty="0" smtClean="0">
                <a:solidFill>
                  <a:srgbClr val="3401EF"/>
                </a:solidFill>
              </a:rPr>
              <a:t>.</a:t>
            </a:r>
            <a:r>
              <a:rPr lang="ru-RU" sz="1400" dirty="0" smtClean="0">
                <a:solidFill>
                  <a:srgbClr val="3401EF"/>
                </a:solidFill>
              </a:rPr>
              <a:t/>
            </a:r>
            <a:br>
              <a:rPr lang="ru-RU" sz="1400" dirty="0" smtClean="0">
                <a:solidFill>
                  <a:srgbClr val="3401EF"/>
                </a:solidFill>
              </a:rPr>
            </a:br>
            <a:endParaRPr lang="ru-RU" sz="1400" dirty="0">
              <a:solidFill>
                <a:srgbClr val="3401EF"/>
              </a:solidFill>
            </a:endParaRPr>
          </a:p>
        </p:txBody>
      </p:sp>
      <p:pic>
        <p:nvPicPr>
          <p:cNvPr id="7" name="Содержимое 8" descr="thumb_m_156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060848"/>
            <a:ext cx="698477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96752"/>
            <a:ext cx="4191000" cy="51278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3401EF"/>
                </a:solidFill>
              </a:rPr>
              <a:t>Є на </a:t>
            </a:r>
            <a:r>
              <a:rPr lang="ru-RU" i="1" dirty="0" err="1" smtClean="0">
                <a:solidFill>
                  <a:srgbClr val="3401EF"/>
                </a:solidFill>
              </a:rPr>
              <a:t>Кіровоградщині</a:t>
            </a:r>
            <a:r>
              <a:rPr lang="ru-RU" i="1" dirty="0" smtClean="0">
                <a:solidFill>
                  <a:srgbClr val="3401EF"/>
                </a:solidFill>
              </a:rPr>
              <a:t> невеличке село </a:t>
            </a:r>
            <a:r>
              <a:rPr lang="ru-RU" i="1" dirty="0" err="1" smtClean="0">
                <a:solidFill>
                  <a:srgbClr val="3401EF"/>
                </a:solidFill>
              </a:rPr>
              <a:t>під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назвою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Павлиш</a:t>
            </a:r>
            <a:r>
              <a:rPr lang="ru-RU" i="1" dirty="0" smtClean="0">
                <a:solidFill>
                  <a:srgbClr val="3401EF"/>
                </a:solidFill>
              </a:rPr>
              <a:t> . Зараз </a:t>
            </a:r>
            <a:r>
              <a:rPr lang="ru-RU" i="1" dirty="0" err="1" smtClean="0">
                <a:solidFill>
                  <a:srgbClr val="3401EF"/>
                </a:solidFill>
              </a:rPr>
              <a:t>воно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відоме</a:t>
            </a:r>
            <a:r>
              <a:rPr lang="ru-RU" i="1" dirty="0" smtClean="0">
                <a:solidFill>
                  <a:srgbClr val="3401EF"/>
                </a:solidFill>
              </a:rPr>
              <a:t>  </a:t>
            </a:r>
            <a:r>
              <a:rPr lang="ru-RU" i="1" dirty="0" err="1" smtClean="0">
                <a:solidFill>
                  <a:srgbClr val="3401EF"/>
                </a:solidFill>
              </a:rPr>
              <a:t>всій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планеті</a:t>
            </a:r>
            <a:r>
              <a:rPr lang="ru-RU" i="1" dirty="0" smtClean="0">
                <a:solidFill>
                  <a:srgbClr val="3401EF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3401EF"/>
                </a:solidFill>
              </a:rPr>
              <a:t>       А прославив </a:t>
            </a:r>
            <a:r>
              <a:rPr lang="ru-RU" i="1" dirty="0" err="1" smtClean="0">
                <a:solidFill>
                  <a:srgbClr val="3401EF"/>
                </a:solidFill>
              </a:rPr>
              <a:t>його</a:t>
            </a:r>
            <a:r>
              <a:rPr lang="ru-RU" i="1" dirty="0" smtClean="0">
                <a:solidFill>
                  <a:srgbClr val="3401EF"/>
                </a:solidFill>
              </a:rPr>
              <a:t> великий педагог, </a:t>
            </a:r>
            <a:r>
              <a:rPr lang="ru-RU" i="1" dirty="0" err="1" smtClean="0">
                <a:solidFill>
                  <a:srgbClr val="3401EF"/>
                </a:solidFill>
              </a:rPr>
              <a:t>письменник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майстер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своєї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справи</a:t>
            </a:r>
            <a:r>
              <a:rPr lang="ru-RU" i="1" dirty="0" smtClean="0">
                <a:solidFill>
                  <a:srgbClr val="3401EF"/>
                </a:solidFill>
              </a:rPr>
              <a:t> - </a:t>
            </a:r>
            <a:r>
              <a:rPr lang="ru-RU" i="1" dirty="0" err="1" smtClean="0">
                <a:solidFill>
                  <a:srgbClr val="3401EF"/>
                </a:solidFill>
              </a:rPr>
              <a:t>В.О.Сухомлинський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який</a:t>
            </a:r>
            <a:r>
              <a:rPr lang="ru-RU" i="1" dirty="0" smtClean="0">
                <a:solidFill>
                  <a:srgbClr val="3401EF"/>
                </a:solidFill>
              </a:rPr>
              <a:t>  усе </a:t>
            </a:r>
            <a:r>
              <a:rPr lang="ru-RU" i="1" dirty="0" err="1" smtClean="0">
                <a:solidFill>
                  <a:srgbClr val="3401EF"/>
                </a:solidFill>
              </a:rPr>
              <a:t>своє</a:t>
            </a:r>
            <a:r>
              <a:rPr lang="ru-RU" i="1" dirty="0" smtClean="0">
                <a:solidFill>
                  <a:srgbClr val="3401EF"/>
                </a:solidFill>
              </a:rPr>
              <a:t>  </a:t>
            </a:r>
            <a:r>
              <a:rPr lang="ru-RU" i="1" dirty="0" err="1" smtClean="0">
                <a:solidFill>
                  <a:srgbClr val="3401EF"/>
                </a:solidFill>
              </a:rPr>
              <a:t>життя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присвятив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дітям</a:t>
            </a:r>
            <a:r>
              <a:rPr lang="ru-RU" i="1" dirty="0" smtClean="0">
                <a:solidFill>
                  <a:srgbClr val="3401EF"/>
                </a:solidFill>
              </a:rPr>
              <a:t>, </a:t>
            </a:r>
            <a:r>
              <a:rPr lang="ru-RU" i="1" dirty="0" err="1" smtClean="0">
                <a:solidFill>
                  <a:srgbClr val="3401EF"/>
                </a:solidFill>
              </a:rPr>
              <a:t>дарував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їм</a:t>
            </a:r>
            <a:r>
              <a:rPr lang="ru-RU" i="1" dirty="0" smtClean="0">
                <a:solidFill>
                  <a:srgbClr val="3401EF"/>
                </a:solidFill>
              </a:rPr>
              <a:t> тепло </a:t>
            </a:r>
            <a:r>
              <a:rPr lang="ru-RU" i="1" dirty="0" err="1" smtClean="0">
                <a:solidFill>
                  <a:srgbClr val="3401EF"/>
                </a:solidFill>
              </a:rPr>
              <a:t>свого</a:t>
            </a:r>
            <a:r>
              <a:rPr lang="ru-RU" i="1" dirty="0" smtClean="0">
                <a:solidFill>
                  <a:srgbClr val="3401EF"/>
                </a:solidFill>
              </a:rPr>
              <a:t> </a:t>
            </a:r>
            <a:r>
              <a:rPr lang="ru-RU" i="1" dirty="0" err="1" smtClean="0">
                <a:solidFill>
                  <a:srgbClr val="3401EF"/>
                </a:solidFill>
              </a:rPr>
              <a:t>серця</a:t>
            </a:r>
            <a:r>
              <a:rPr lang="ru-RU" i="1" dirty="0" smtClean="0">
                <a:solidFill>
                  <a:srgbClr val="3401EF"/>
                </a:solidFill>
              </a:rPr>
              <a:t>, свою ласку, </a:t>
            </a:r>
            <a:r>
              <a:rPr lang="ru-RU" i="1" dirty="0" err="1" smtClean="0">
                <a:solidFill>
                  <a:srgbClr val="3401EF"/>
                </a:solidFill>
              </a:rPr>
              <a:t>знання</a:t>
            </a:r>
            <a:r>
              <a:rPr lang="ru-RU" i="1" dirty="0" smtClean="0">
                <a:solidFill>
                  <a:srgbClr val="3401EF"/>
                </a:solidFill>
              </a:rPr>
              <a:t> та </a:t>
            </a:r>
            <a:r>
              <a:rPr lang="ru-RU" i="1" dirty="0" err="1" smtClean="0">
                <a:solidFill>
                  <a:srgbClr val="3401EF"/>
                </a:solidFill>
              </a:rPr>
              <a:t>любов</a:t>
            </a:r>
            <a:r>
              <a:rPr lang="ru-RU" sz="3200" i="1" dirty="0" smtClean="0">
                <a:solidFill>
                  <a:srgbClr val="3401EF"/>
                </a:solidFill>
              </a:rPr>
              <a:t>.</a:t>
            </a:r>
            <a:endParaRPr lang="ru-RU" dirty="0">
              <a:solidFill>
                <a:srgbClr val="3401EF"/>
              </a:solidFill>
            </a:endParaRPr>
          </a:p>
        </p:txBody>
      </p:sp>
      <p:pic>
        <p:nvPicPr>
          <p:cNvPr id="5" name="Содержимое 8" descr="Без названия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196752"/>
            <a:ext cx="4536504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с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816424" cy="4464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i="1" dirty="0" smtClean="0">
                <a:solidFill>
                  <a:srgbClr val="3401EF"/>
                </a:solidFill>
              </a:rPr>
              <a:t>1948 </a:t>
            </a:r>
            <a:r>
              <a:rPr lang="uk-UA" i="1" dirty="0">
                <a:solidFill>
                  <a:srgbClr val="3401EF"/>
                </a:solidFill>
              </a:rPr>
              <a:t>році, за проханням </a:t>
            </a:r>
            <a:r>
              <a:rPr lang="ru-RU" i="1" dirty="0" err="1">
                <a:solidFill>
                  <a:srgbClr val="3401EF"/>
                </a:solidFill>
              </a:rPr>
              <a:t>Сухомли</a:t>
            </a:r>
            <a:r>
              <a:rPr lang="uk-UA" i="1" dirty="0" err="1">
                <a:solidFill>
                  <a:srgbClr val="3401EF"/>
                </a:solidFill>
              </a:rPr>
              <a:t>нського</a:t>
            </a:r>
            <a:r>
              <a:rPr lang="uk-UA" i="1" dirty="0">
                <a:solidFill>
                  <a:srgbClr val="3401EF"/>
                </a:solidFill>
              </a:rPr>
              <a:t>, його призначають директором </a:t>
            </a:r>
            <a:r>
              <a:rPr lang="uk-UA" i="1" dirty="0" err="1">
                <a:solidFill>
                  <a:srgbClr val="3401EF"/>
                </a:solidFill>
              </a:rPr>
              <a:t>Павлиської</a:t>
            </a:r>
            <a:r>
              <a:rPr lang="uk-UA" i="1" dirty="0">
                <a:solidFill>
                  <a:srgbClr val="3401EF"/>
                </a:solidFill>
              </a:rPr>
              <a:t> середньої школи. Цією школою він керував до кінця свого життя. Тут і почав писати твори для дітей, віддаючи їм своє серце і розум</a:t>
            </a:r>
            <a:r>
              <a:rPr lang="uk-UA" dirty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88337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b="1" dirty="0" smtClean="0">
                <a:solidFill>
                  <a:srgbClr val="3401EF"/>
                </a:solidFill>
              </a:rPr>
              <a:t>«Моє піклування про успіхи в навчанні, — писав В. Сухомлинський, — починаються з піклування про те, що їсть і як спить дитина, яке її самопочуття, як вона грається, скільки годин протягом дня буває на свіжому повітрі, яку книжку читає і яку казку слухає, що малює і як висловлює в малюнку свої думки й почуття, які почуття пробуджує в її душі музика природи, яка улюблена казка є у дитини, наскільки чутливо сприймає вона радощі й негаразди людей, що вона створила для інших і які почуття пережила у зв’язку з цим».</a:t>
            </a:r>
            <a:endParaRPr lang="uk-UA" b="1" dirty="0">
              <a:solidFill>
                <a:srgbClr val="3401E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rgbClr val="3401EF"/>
                </a:solidFill>
              </a:rPr>
              <a:t>Творчість В.О.Сухомлинського</a:t>
            </a:r>
            <a:endParaRPr lang="ru-RU" sz="3200" b="1" dirty="0">
              <a:solidFill>
                <a:srgbClr val="3401E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uk-UA" b="1" dirty="0" smtClean="0">
                <a:solidFill>
                  <a:srgbClr val="002060"/>
                </a:solidFill>
              </a:rPr>
              <a:t>Написав 48 монографій, понад 600 статей, 1500 оповідань і казок для дітей.</a:t>
            </a:r>
          </a:p>
          <a:p>
            <a:pPr algn="just"/>
            <a:r>
              <a:rPr lang="uk-UA" b="1" dirty="0" smtClean="0">
                <a:solidFill>
                  <a:srgbClr val="002060"/>
                </a:solidFill>
              </a:rPr>
              <a:t> Твори В. Сухомлинського видані 53-а мовами світу, загальним тиражем майже 15 </a:t>
            </a:r>
            <a:r>
              <a:rPr lang="uk-UA" b="1" dirty="0" err="1" smtClean="0">
                <a:solidFill>
                  <a:srgbClr val="002060"/>
                </a:solidFill>
              </a:rPr>
              <a:t>млн</a:t>
            </a:r>
            <a:r>
              <a:rPr lang="uk-UA" b="1" dirty="0" smtClean="0">
                <a:solidFill>
                  <a:srgbClr val="002060"/>
                </a:solidFill>
              </a:rPr>
              <a:t> примірників.</a:t>
            </a:r>
          </a:p>
          <a:p>
            <a:pPr algn="just"/>
            <a:r>
              <a:rPr lang="uk-UA" b="1" dirty="0" smtClean="0">
                <a:solidFill>
                  <a:srgbClr val="002060"/>
                </a:solidFill>
              </a:rPr>
              <a:t> Країни, де видавали твори В. Сухомлинського: Азербайджан, Вірменія, Білорусь, Грузія, Естонія, Казахстан, Киргизстан, Латвія, Литва, Молдова, Таджикистан, Татарстан, Узбекистан, Чувашія. А також: Англія, Болгарія, Іспанія, Китай, Монголія, Німеччина, Польща, Румунія, Угорщина, Фінляндія, Франція, Чехословаччина, Югославія, Японія.</a:t>
            </a:r>
            <a:endParaRPr lang="uk-UA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401EF"/>
                </a:solidFill>
              </a:rPr>
              <a:t>Твори </a:t>
            </a:r>
            <a:r>
              <a:rPr lang="ru-RU" sz="2800" b="1" dirty="0" err="1" smtClean="0">
                <a:solidFill>
                  <a:srgbClr val="3401EF"/>
                </a:solidFill>
              </a:rPr>
              <a:t>сухомлинського</a:t>
            </a:r>
            <a:r>
              <a:rPr lang="ru-RU" sz="2800" b="1" dirty="0" smtClean="0">
                <a:solidFill>
                  <a:srgbClr val="3401EF"/>
                </a:solidFill>
              </a:rPr>
              <a:t> </a:t>
            </a:r>
            <a:r>
              <a:rPr lang="ru-RU" sz="2800" b="1" dirty="0" err="1" smtClean="0">
                <a:solidFill>
                  <a:srgbClr val="3401EF"/>
                </a:solidFill>
              </a:rPr>
              <a:t>виховують</a:t>
            </a:r>
            <a:r>
              <a:rPr lang="ru-RU" sz="2800" b="1" dirty="0" smtClean="0">
                <a:solidFill>
                  <a:srgbClr val="3401EF"/>
                </a:solidFill>
              </a:rPr>
              <a:t> у </a:t>
            </a:r>
            <a:r>
              <a:rPr lang="ru-RU" sz="2800" b="1" dirty="0" err="1" smtClean="0">
                <a:solidFill>
                  <a:srgbClr val="3401EF"/>
                </a:solidFill>
              </a:rPr>
              <a:t>дітей</a:t>
            </a:r>
            <a:endParaRPr lang="ru-RU" sz="2800" b="1" dirty="0">
              <a:solidFill>
                <a:srgbClr val="3401E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Любов </a:t>
            </a:r>
            <a:r>
              <a:rPr lang="uk-UA" dirty="0" smtClean="0">
                <a:solidFill>
                  <a:srgbClr val="002060"/>
                </a:solidFill>
              </a:rPr>
              <a:t>до Батьківщини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бережне </a:t>
            </a:r>
            <a:r>
              <a:rPr lang="uk-UA" dirty="0" smtClean="0">
                <a:solidFill>
                  <a:srgbClr val="002060"/>
                </a:solidFill>
              </a:rPr>
              <a:t>відношення до природи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повагу до старших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працьовитість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відповідальність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доброзичливість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</a:rPr>
              <a:t>почуття </a:t>
            </a:r>
            <a:r>
              <a:rPr lang="uk-UA" dirty="0" smtClean="0">
                <a:solidFill>
                  <a:srgbClr val="002060"/>
                </a:solidFill>
              </a:rPr>
              <a:t>відповідальності </a:t>
            </a:r>
            <a:r>
              <a:rPr lang="uk-UA" dirty="0" smtClean="0">
                <a:solidFill>
                  <a:srgbClr val="002060"/>
                </a:solidFill>
              </a:rPr>
              <a:t>багато інших характерних рис притаманних культурній вихованій людині</a:t>
            </a: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109554"/>
            <a:ext cx="6696744" cy="49170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580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Angsana New</vt:lpstr>
      <vt:lpstr>Cambria</vt:lpstr>
      <vt:lpstr>Constantia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100 років від дня народження   Василя Олександровича Сухомлинського</vt:lpstr>
      <vt:lpstr>Презентация PowerPoint</vt:lpstr>
      <vt:lpstr> В. О. Сухомлинський народився 28 вересня 1918 року в селі Василівка Онуфріївського району, що на Кіровоградщині в СЕЛЯНСЬКІЙ  родині. Разом з двома братами та сестрою довгими зимовими вечорами на печі в гарячому просі під квиління вітру і свист завірюхи слухав чарівні мамині казки. І вони назавжди залишились в його серці. Назавжди запам’ятав малий Василько, що добро завжди перемагає зло. І це стало дороговказом  у його житті. </vt:lpstr>
      <vt:lpstr>Презентация PowerPoint</vt:lpstr>
      <vt:lpstr>Презентация PowerPoint</vt:lpstr>
      <vt:lpstr>Презентация PowerPoint</vt:lpstr>
      <vt:lpstr>Творчість В.О.Сухомлинського</vt:lpstr>
      <vt:lpstr>Твори сухомлинського виховують у дітей</vt:lpstr>
      <vt:lpstr>Презентация PowerPoint</vt:lpstr>
      <vt:lpstr>Презентация PowerPoint</vt:lpstr>
      <vt:lpstr>Презентация PowerPoint</vt:lpstr>
      <vt:lpstr> «Чиста криниця»- дітям на добро            У книжці цій — казки, оповідання. В ній пахне небо, сонце і село, В ній тьохка соловей, рум’яниться світанок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років від дня народження   Василя Олександровича Сухомлинського</dc:title>
  <dc:creator>Admin</dc:creator>
  <cp:lastModifiedBy>Пользователь Windows</cp:lastModifiedBy>
  <cp:revision>20</cp:revision>
  <dcterms:created xsi:type="dcterms:W3CDTF">2018-09-24T14:08:17Z</dcterms:created>
  <dcterms:modified xsi:type="dcterms:W3CDTF">2018-10-02T21:55:10Z</dcterms:modified>
</cp:coreProperties>
</file>